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sldIdLst>
    <p:sldId id="641" r:id="rId3"/>
    <p:sldId id="628" r:id="rId4"/>
    <p:sldId id="627" r:id="rId5"/>
    <p:sldId id="629" r:id="rId6"/>
    <p:sldId id="619" r:id="rId7"/>
    <p:sldId id="631" r:id="rId8"/>
    <p:sldId id="632" r:id="rId9"/>
    <p:sldId id="634" r:id="rId10"/>
    <p:sldId id="633" r:id="rId11"/>
    <p:sldId id="635" r:id="rId12"/>
    <p:sldId id="636" r:id="rId13"/>
    <p:sldId id="637" r:id="rId14"/>
    <p:sldId id="638" r:id="rId15"/>
    <p:sldId id="640" r:id="rId16"/>
    <p:sldId id="639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3015BF-19AB-4018-B6BE-C0B0AE37DFBB}" v="1" dt="2025-04-15T20:50:42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na pereira da silva" userId="404ede5ae40fa143" providerId="LiveId" clId="{CC3015BF-19AB-4018-B6BE-C0B0AE37DFBB}"/>
    <pc:docChg chg="addSld modSld">
      <pc:chgData name="juliana pereira da silva" userId="404ede5ae40fa143" providerId="LiveId" clId="{CC3015BF-19AB-4018-B6BE-C0B0AE37DFBB}" dt="2025-04-16T13:01:47.792" v="3" actId="20577"/>
      <pc:docMkLst>
        <pc:docMk/>
      </pc:docMkLst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1912606687" sldId="619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0" sldId="626"/>
        </pc:sldMkLst>
      </pc:sldChg>
      <pc:sldChg chg="modSp add mod">
        <pc:chgData name="juliana pereira da silva" userId="404ede5ae40fa143" providerId="LiveId" clId="{CC3015BF-19AB-4018-B6BE-C0B0AE37DFBB}" dt="2025-04-16T12:53:40.352" v="2" actId="20577"/>
        <pc:sldMkLst>
          <pc:docMk/>
          <pc:sldMk cId="548616242" sldId="627"/>
        </pc:sldMkLst>
        <pc:spChg chg="mod">
          <ac:chgData name="juliana pereira da silva" userId="404ede5ae40fa143" providerId="LiveId" clId="{CC3015BF-19AB-4018-B6BE-C0B0AE37DFBB}" dt="2025-04-16T12:53:40.352" v="2" actId="20577"/>
          <ac:spMkLst>
            <pc:docMk/>
            <pc:sldMk cId="548616242" sldId="627"/>
            <ac:spMk id="2" creationId="{4B3403B7-498B-C922-7096-9D0C8BB5F8D5}"/>
          </ac:spMkLst>
        </pc:spChg>
      </pc:sldChg>
      <pc:sldChg chg="modSp add mod">
        <pc:chgData name="juliana pereira da silva" userId="404ede5ae40fa143" providerId="LiveId" clId="{CC3015BF-19AB-4018-B6BE-C0B0AE37DFBB}" dt="2025-04-15T20:50:57.241" v="1" actId="14100"/>
        <pc:sldMkLst>
          <pc:docMk/>
          <pc:sldMk cId="4019005756" sldId="628"/>
        </pc:sldMkLst>
        <pc:spChg chg="mod">
          <ac:chgData name="juliana pereira da silva" userId="404ede5ae40fa143" providerId="LiveId" clId="{CC3015BF-19AB-4018-B6BE-C0B0AE37DFBB}" dt="2025-04-15T20:50:57.241" v="1" actId="14100"/>
          <ac:spMkLst>
            <pc:docMk/>
            <pc:sldMk cId="4019005756" sldId="628"/>
            <ac:spMk id="3" creationId="{A488EA34-216D-1DDD-C2A7-0C9ECCE93554}"/>
          </ac:spMkLst>
        </pc:spChg>
      </pc:sldChg>
      <pc:sldChg chg="modSp add mod">
        <pc:chgData name="juliana pereira da silva" userId="404ede5ae40fa143" providerId="LiveId" clId="{CC3015BF-19AB-4018-B6BE-C0B0AE37DFBB}" dt="2025-04-16T13:01:47.792" v="3" actId="20577"/>
        <pc:sldMkLst>
          <pc:docMk/>
          <pc:sldMk cId="3328167499" sldId="629"/>
        </pc:sldMkLst>
        <pc:spChg chg="mod">
          <ac:chgData name="juliana pereira da silva" userId="404ede5ae40fa143" providerId="LiveId" clId="{CC3015BF-19AB-4018-B6BE-C0B0AE37DFBB}" dt="2025-04-16T13:01:47.792" v="3" actId="20577"/>
          <ac:spMkLst>
            <pc:docMk/>
            <pc:sldMk cId="3328167499" sldId="629"/>
            <ac:spMk id="2" creationId="{4B3403B7-498B-C922-7096-9D0C8BB5F8D5}"/>
          </ac:spMkLst>
        </pc:spChg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3227453395" sldId="631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2500106246" sldId="632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3267769626" sldId="633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4068584716" sldId="634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398749238" sldId="635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4099990995" sldId="636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1276079616" sldId="637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3651308650" sldId="638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3817358265" sldId="639"/>
        </pc:sldMkLst>
      </pc:sldChg>
      <pc:sldChg chg="add">
        <pc:chgData name="juliana pereira da silva" userId="404ede5ae40fa143" providerId="LiveId" clId="{CC3015BF-19AB-4018-B6BE-C0B0AE37DFBB}" dt="2025-04-15T20:50:42.409" v="0"/>
        <pc:sldMkLst>
          <pc:docMk/>
          <pc:sldMk cId="2294644981" sldId="64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4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4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47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667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406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827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610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502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783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510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751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457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9234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831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BA8B-408D-42D8-854B-C84DA97A05AD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2B14-6C28-47A4-BC2B-9884A74503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593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71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8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8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4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3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7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3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40768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5484B19-C6C1-2A77-E729-F24131CB9126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A6AC4A7-03A0-C509-7E0E-71F333297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6072" y="1350104"/>
            <a:ext cx="6364776" cy="1835055"/>
          </a:xfrm>
          <a:prstGeom prst="rect">
            <a:avLst/>
          </a:prstGeom>
        </p:spPr>
      </p:pic>
      <p:pic>
        <p:nvPicPr>
          <p:cNvPr id="4" name="Picture 26">
            <a:extLst>
              <a:ext uri="{FF2B5EF4-FFF2-40B4-BE49-F238E27FC236}">
                <a16:creationId xmlns:a16="http://schemas.microsoft.com/office/drawing/2014/main" id="{17560719-446D-10D4-2007-FAF66943428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5512" y="142240"/>
            <a:ext cx="2476488" cy="2965854"/>
          </a:xfrm>
          <a:prstGeom prst="rect">
            <a:avLst/>
          </a:prstGeom>
        </p:spPr>
      </p:pic>
      <p:pic>
        <p:nvPicPr>
          <p:cNvPr id="5" name="Picture 26">
            <a:extLst>
              <a:ext uri="{FF2B5EF4-FFF2-40B4-BE49-F238E27FC236}">
                <a16:creationId xmlns:a16="http://schemas.microsoft.com/office/drawing/2014/main" id="{C21B3B11-825A-0411-2628-750AF8D01A4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6962" y="219305"/>
            <a:ext cx="2476488" cy="2965854"/>
          </a:xfrm>
          <a:prstGeom prst="rect">
            <a:avLst/>
          </a:prstGeom>
        </p:spPr>
      </p:pic>
      <p:pic>
        <p:nvPicPr>
          <p:cNvPr id="6" name="Picture 26">
            <a:extLst>
              <a:ext uri="{FF2B5EF4-FFF2-40B4-BE49-F238E27FC236}">
                <a16:creationId xmlns:a16="http://schemas.microsoft.com/office/drawing/2014/main" id="{3D208538-D32E-0B5D-B946-F5CC97621A9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71060" y="3892146"/>
            <a:ext cx="2476488" cy="2965854"/>
          </a:xfrm>
          <a:prstGeom prst="rect">
            <a:avLst/>
          </a:prstGeom>
        </p:spPr>
      </p:pic>
      <p:pic>
        <p:nvPicPr>
          <p:cNvPr id="7" name="Picture 26">
            <a:extLst>
              <a:ext uri="{FF2B5EF4-FFF2-40B4-BE49-F238E27FC236}">
                <a16:creationId xmlns:a16="http://schemas.microsoft.com/office/drawing/2014/main" id="{02E3EC55-B5B6-8CF6-E0E0-EA01AC27224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978400" y="3786876"/>
            <a:ext cx="2476488" cy="2965854"/>
          </a:xfrm>
          <a:prstGeom prst="rect">
            <a:avLst/>
          </a:prstGeom>
        </p:spPr>
      </p:pic>
      <p:pic>
        <p:nvPicPr>
          <p:cNvPr id="8" name="Picture 26">
            <a:extLst>
              <a:ext uri="{FF2B5EF4-FFF2-40B4-BE49-F238E27FC236}">
                <a16:creationId xmlns:a16="http://schemas.microsoft.com/office/drawing/2014/main" id="{C940D21D-1A93-01C0-ED49-66BD9FEE0F2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5512" y="3581400"/>
            <a:ext cx="2476488" cy="296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391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0826A-1C49-0257-C6AE-D6CD3D820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84367"/>
            <a:ext cx="11360800" cy="893827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latin typeface="Arial Narrow" panose="020B0606020202030204" pitchFamily="34" charset="0"/>
              </a:rPr>
              <a:t>TEMOS QUE DESTACAR A MENSAGEM/MORAL OU ENSINAR ALGUM CONTEÚDO SÓ POR MEIO DA LITERATURA?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BC5666-E610-3791-199A-3970AEC81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278194"/>
            <a:ext cx="11360800" cy="510294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Não há que se perguntar qual a mensagem do livro, mas o que o sujeito pensa sobre o que foi lido por ele. </a:t>
            </a:r>
          </a:p>
          <a:p>
            <a:pPr marL="114300" indent="0" algn="just">
              <a:buNone/>
            </a:pPr>
            <a:endParaRPr lang="pt-B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Quando lemos ou contamos uma história, não precisamos tirar moral nenhuma dela. Para incentivar boas atitudes e comporta- mentos não precisamos da moral das histórias, precisamos de bons exemplos, desde as situações mais simples até as mais complexas da vida cotidiana.</a:t>
            </a:r>
          </a:p>
        </p:txBody>
      </p:sp>
      <p:sp>
        <p:nvSpPr>
          <p:cNvPr id="3" name="Freeform 25">
            <a:extLst>
              <a:ext uri="{FF2B5EF4-FFF2-40B4-BE49-F238E27FC236}">
                <a16:creationId xmlns:a16="http://schemas.microsoft.com/office/drawing/2014/main" id="{71AA364D-BB01-7353-7396-A6429C980679}"/>
              </a:ext>
            </a:extLst>
          </p:cNvPr>
          <p:cNvSpPr/>
          <p:nvPr/>
        </p:nvSpPr>
        <p:spPr>
          <a:xfrm rot="2848228">
            <a:off x="7257304" y="4088976"/>
            <a:ext cx="1909953" cy="2743200"/>
          </a:xfrm>
          <a:custGeom>
            <a:avLst/>
            <a:gdLst/>
            <a:ahLst/>
            <a:cxnLst/>
            <a:rect l="l" t="t" r="r" b="b"/>
            <a:pathLst>
              <a:path w="2864930" h="4114800">
                <a:moveTo>
                  <a:pt x="0" y="0"/>
                </a:moveTo>
                <a:lnTo>
                  <a:pt x="2864930" y="0"/>
                </a:lnTo>
                <a:lnTo>
                  <a:pt x="286493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749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0826A-1C49-0257-C6AE-D6CD3D820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84367"/>
            <a:ext cx="11360800" cy="893827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latin typeface="Arial Narrow" panose="020B0606020202030204" pitchFamily="34" charset="0"/>
              </a:rPr>
              <a:t>TEMOS QUE DESTACAR A MENSAGEM/MORAL OU ENSINAR ALGUM CONTEÚDO SÓ POR MEIO DA LITERATURA?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BC5666-E610-3791-199A-3970AEC81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93520"/>
            <a:ext cx="11360800" cy="459831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Para tratar de conteúdos específicos e que achamos muito difíceis para as crianças, uma das ideias (equivocada) é criarmos ou apresentarmos uma "historinha" para aquele assunto como facilitadora. No entanto, as crianças têm uma postura muito séria diante do conhecimento quando oferecido de forma clara e bem preparada, não se faz necessário criar histórias para </a:t>
            </a:r>
            <a:r>
              <a:rPr lang="pt-BR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didatizar</a:t>
            </a: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o conhecimento.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B04D18C-AA15-0CC7-9F4D-A22508471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100" y="4119716"/>
            <a:ext cx="1071900" cy="227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990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BC5666-E610-3791-199A-3970AEC81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265471"/>
            <a:ext cx="8992560" cy="6125169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O escritor Pedro Bandeira (2005) é categórico:</a:t>
            </a:r>
          </a:p>
          <a:p>
            <a:pPr marL="114300" indent="0" algn="just">
              <a:buNone/>
            </a:pPr>
            <a:endParaRPr lang="pt-B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Nada é mais letal para a Literatura quanto essa praga de 'aproveitar carona' de uma história, para 'ensinar algum conteúdo ou atochar alguma moralidade garganta adentro de algum pobre leitor.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Bom, Literatura é outra coisa. É farra, é diversão, é sonho, é pausa para alimentar a alma, para fortalecer as emoções, para pensar com o coração, para raciocinar com o fígado, para entender com o pâncreas! Livros didáticos e paradidáticos são insubstituíveis, porque nos trazem respostas, sem as quais é impossível compreender o mundo.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A Literatura não responde nada. Literatura pergunta. </a:t>
            </a:r>
          </a:p>
        </p:txBody>
      </p:sp>
      <p:sp>
        <p:nvSpPr>
          <p:cNvPr id="2" name="Freeform 25">
            <a:extLst>
              <a:ext uri="{FF2B5EF4-FFF2-40B4-BE49-F238E27FC236}">
                <a16:creationId xmlns:a16="http://schemas.microsoft.com/office/drawing/2014/main" id="{02A87769-6BA0-04CC-115A-2FF2B24CF0FC}"/>
              </a:ext>
            </a:extLst>
          </p:cNvPr>
          <p:cNvSpPr/>
          <p:nvPr/>
        </p:nvSpPr>
        <p:spPr>
          <a:xfrm>
            <a:off x="9690007" y="2432576"/>
            <a:ext cx="2086393" cy="2860784"/>
          </a:xfrm>
          <a:custGeom>
            <a:avLst/>
            <a:gdLst/>
            <a:ahLst/>
            <a:cxnLst/>
            <a:rect l="l" t="t" r="r" b="b"/>
            <a:pathLst>
              <a:path w="2864930" h="4114800">
                <a:moveTo>
                  <a:pt x="0" y="0"/>
                </a:moveTo>
                <a:lnTo>
                  <a:pt x="2864930" y="0"/>
                </a:lnTo>
                <a:lnTo>
                  <a:pt x="286493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079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21F1C-B5D8-AB29-E935-9BF7A10E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90" y="381800"/>
            <a:ext cx="11360800" cy="763600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É PRECISO CANTAR PARA ABRIR A RODA DE LEITURA?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2CA9D6-58D9-FDDB-E0A8-842BBB374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012838"/>
            <a:ext cx="8494720" cy="559592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 Não é necessário cantar antes de iniciar a roda de leitura.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Antes temos que nos perguntar: o que queremos com isso?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Que as crianças prestem atenção?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Elas não estão acostumadas com o momento da leitura e temos medo que não fiquem em silêncio para podermos começar?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Não confiamos na qualidade do livro que escolhemos? Não preparamos a leitura de forma suficiente?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9BA944E-32DB-CAAA-25DF-ABC7D98C7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3360" y="1600081"/>
            <a:ext cx="2011680" cy="427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08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A90B19-4E6A-14C2-F6A6-CA4BBA7EA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6560" y="642702"/>
            <a:ext cx="9195760" cy="60665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Se a atividade foi bem planejada não é preciso cantar para abrir uma roda de leitura.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A atenção das crianças se instaurará com o tempo, sem precisarmos de artifícios e de canções que peçam para as crianças ficarem em silêncio.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Com o tempo e a compreensão do valor da leitura elas demonstrarão interesse e desenvolverão o comportamento de ouvinte.</a:t>
            </a:r>
          </a:p>
          <a:p>
            <a:pPr marL="114300" indent="0">
              <a:buNone/>
            </a:pPr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759A2BA-D26B-815B-2CE6-4EA9AA887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2320" y="1055827"/>
            <a:ext cx="1910079" cy="404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44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526BEC4-67CF-9B55-AA5A-7400F2B4B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294968"/>
            <a:ext cx="11360800" cy="616482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sz="4000" dirty="0"/>
              <a:t> </a:t>
            </a:r>
          </a:p>
          <a:p>
            <a:pPr marL="114300" indent="0" algn="ctr">
              <a:buNone/>
            </a:pPr>
            <a:endParaRPr lang="pt-BR" sz="4000" b="1" dirty="0"/>
          </a:p>
          <a:p>
            <a:pPr marL="114300" indent="0" algn="ctr">
              <a:buNone/>
            </a:pPr>
            <a:endParaRPr lang="pt-BR" sz="4000" b="1" dirty="0"/>
          </a:p>
          <a:p>
            <a:pPr marL="114300" indent="0" algn="ctr">
              <a:buNone/>
            </a:pPr>
            <a:r>
              <a:rPr lang="pt-BR" sz="4000" b="1" dirty="0"/>
              <a:t>EU NÃO LEIO MUITO, O QUE FAÇO PARA MUDAR ISSO?</a:t>
            </a:r>
            <a:endParaRPr lang="pt-BR" sz="2800" dirty="0"/>
          </a:p>
        </p:txBody>
      </p:sp>
      <p:pic>
        <p:nvPicPr>
          <p:cNvPr id="2" name="Picture 26">
            <a:extLst>
              <a:ext uri="{FF2B5EF4-FFF2-40B4-BE49-F238E27FC236}">
                <a16:creationId xmlns:a16="http://schemas.microsoft.com/office/drawing/2014/main" id="{43B7FC11-76E6-0B58-65FA-13294FF8BA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315142" y="3601646"/>
            <a:ext cx="2476488" cy="2965854"/>
          </a:xfrm>
          <a:prstGeom prst="rect">
            <a:avLst/>
          </a:prstGeom>
        </p:spPr>
      </p:pic>
      <p:pic>
        <p:nvPicPr>
          <p:cNvPr id="3" name="Picture 26">
            <a:extLst>
              <a:ext uri="{FF2B5EF4-FFF2-40B4-BE49-F238E27FC236}">
                <a16:creationId xmlns:a16="http://schemas.microsoft.com/office/drawing/2014/main" id="{1E192B62-A3EB-084F-3BD9-320A5918554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38851" y="3226666"/>
            <a:ext cx="2476488" cy="296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5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3403B7-498B-C922-7096-9D0C8BB5F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64" y="359564"/>
            <a:ext cx="11432271" cy="890116"/>
          </a:xfrm>
        </p:spPr>
        <p:txBody>
          <a:bodyPr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sz="3200" b="1" kern="100" dirty="0">
                <a:effectLst/>
                <a:latin typeface="Arial Narrow" panose="020B0606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DEVO FAZER RODA AO LER OU CONTAR HISTÓRIA PARA AS CRIANÇAS?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88EA34-216D-1DDD-C2A7-0C9ECCE93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160" y="1483359"/>
            <a:ext cx="9337039" cy="485648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400" dirty="0"/>
              <a:t> </a:t>
            </a:r>
            <a:r>
              <a:rPr lang="pt-BR" sz="2400" dirty="0">
                <a:latin typeface="Arial Narrow" panose="020B0606020202030204" pitchFamily="34" charset="0"/>
              </a:rPr>
              <a:t>A roda possibilita que todos estejam juntos, próximos e se olhando. </a:t>
            </a:r>
          </a:p>
          <a:p>
            <a:pPr marL="114300" indent="0" algn="just">
              <a:buNone/>
            </a:pPr>
            <a:endParaRPr lang="pt-BR" sz="2400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400" dirty="0">
                <a:latin typeface="Arial Narrow" panose="020B0606020202030204" pitchFamily="34" charset="0"/>
              </a:rPr>
              <a:t>Quando o professor lê em voz alta ou conta uma história é muito bom que possa ter a chance de trocar olhares com as crianças, observar as reações dos ouvintes e permitir que eles se olhem, que façam um breve comentário durante a leitura ou narração.</a:t>
            </a:r>
          </a:p>
          <a:p>
            <a:pPr marL="114300" indent="0" algn="just">
              <a:buNone/>
            </a:pPr>
            <a:endParaRPr lang="pt-BR" sz="2400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400" dirty="0">
                <a:latin typeface="Arial Narrow" panose="020B0606020202030204" pitchFamily="34" charset="0"/>
              </a:rPr>
              <a:t>Mas, dependendo do livro, às vezes o melhor é organizar as crianças de outro modo, ou porque será contada uma história com cenário, com teatro de sombras ou mesmo com um livro com muitas imagens que serão observadas para a história ganhar sentido.</a:t>
            </a:r>
          </a:p>
        </p:txBody>
      </p:sp>
      <p:sp>
        <p:nvSpPr>
          <p:cNvPr id="4" name="Freeform 25">
            <a:extLst>
              <a:ext uri="{FF2B5EF4-FFF2-40B4-BE49-F238E27FC236}">
                <a16:creationId xmlns:a16="http://schemas.microsoft.com/office/drawing/2014/main" id="{ECA3565E-D05F-D08F-CB04-FE949C7D4E5E}"/>
              </a:ext>
            </a:extLst>
          </p:cNvPr>
          <p:cNvSpPr/>
          <p:nvPr/>
        </p:nvSpPr>
        <p:spPr>
          <a:xfrm>
            <a:off x="9855199" y="2101309"/>
            <a:ext cx="2231255" cy="3620579"/>
          </a:xfrm>
          <a:custGeom>
            <a:avLst/>
            <a:gdLst/>
            <a:ahLst/>
            <a:cxnLst/>
            <a:rect l="l" t="t" r="r" b="b"/>
            <a:pathLst>
              <a:path w="2864930" h="4114800">
                <a:moveTo>
                  <a:pt x="0" y="0"/>
                </a:moveTo>
                <a:lnTo>
                  <a:pt x="2864930" y="0"/>
                </a:lnTo>
                <a:lnTo>
                  <a:pt x="286493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900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3403B7-498B-C922-7096-9D0C8BB5F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65" y="399579"/>
            <a:ext cx="11432271" cy="993651"/>
          </a:xfrm>
        </p:spPr>
        <p:txBody>
          <a:bodyPr>
            <a:normAutofit/>
          </a:bodyPr>
          <a:lstStyle/>
          <a:p>
            <a:pPr algn="ctr">
              <a:spcAft>
                <a:spcPts val="800"/>
              </a:spcAft>
            </a:pPr>
            <a:r>
              <a:rPr lang="pt-BR" sz="2800" b="1" kern="100" dirty="0">
                <a:effectLst/>
                <a:latin typeface="Arial Narrow" panose="020B0606020202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TEMOS QUE SENTAR NO CHÃO PARA FAZERMOS A RODA DE LEITURA?</a:t>
            </a:r>
            <a:endParaRPr lang="pt-BR" sz="2800" kern="100" dirty="0">
              <a:effectLst/>
              <a:latin typeface="Arial Narrow" panose="020B0606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88EA34-216D-1DDD-C2A7-0C9ECCE93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6044" y="1091380"/>
            <a:ext cx="10036091" cy="526055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O </a:t>
            </a:r>
            <a:r>
              <a:rPr lang="pt-BR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ideal é que o professor sente também, para fazer parte do grupo.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sz="28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Se o professor senta na cadeira e as crianças no chão, os pequenos precisam erguer a cabeça e o pescoço durante a leitura, a apreciação das imagens da história ou ao longo de toda a narração oral e isso pode ser cansativo e gerar incômodo.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Todos sentados em roda nas cadeiras pode ser uma saída, mas com certeza não dará a mesma sensação de acolhimento.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19BAA1A-7FC8-E4B9-30AC-52C2EF4C4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30" y="2020940"/>
            <a:ext cx="1419559" cy="301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1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3403B7-498B-C922-7096-9D0C8BB5F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144" y="525730"/>
            <a:ext cx="11432271" cy="993651"/>
          </a:xfrm>
        </p:spPr>
        <p:txBody>
          <a:bodyPr>
            <a:normAutofit/>
          </a:bodyPr>
          <a:lstStyle/>
          <a:p>
            <a:pPr algn="ctr">
              <a:spcAft>
                <a:spcPts val="800"/>
              </a:spcAft>
            </a:pPr>
            <a:r>
              <a:rPr lang="pt-BR" sz="2800" b="1" kern="100">
                <a:effectLst/>
                <a:latin typeface="Arial Narrow" panose="020B0606020202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TEMOS QUE SENTAR NO CHÃO PARA FAZERMOS A RODA DE LEITURA?</a:t>
            </a:r>
            <a:endParaRPr lang="pt-BR" sz="2800" kern="100" dirty="0">
              <a:effectLst/>
              <a:latin typeface="Arial Narrow" panose="020B06060202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88EA34-216D-1DDD-C2A7-0C9ECCE93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1143" y="1071715"/>
            <a:ext cx="8800843" cy="5260555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O </a:t>
            </a:r>
            <a:r>
              <a:rPr lang="pt-BR" sz="2800" dirty="0">
                <a:latin typeface="Arial Narrow" panose="020B0606020202030204" pitchFamily="34" charset="0"/>
              </a:rPr>
              <a:t>ideal é que o professor sente também, para fazer parte do grupo.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sz="2800" b="1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Se o professor senta na cadeira e as crianças no chão, os pequenos precisam erguer a cabeça e o pescoço durante a leitura, a apreciação das imagens da história ou ao longo de toda a narração oral e isso pode ser cansativo e gerar incômodo.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sz="2800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Todos sentados em roda nas cadeiras pode ser uma saída, mas com certeza não dará a mesma sensação de acolhimento.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7500BEC-8138-D838-EE64-6663221EF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8897" y="2330272"/>
            <a:ext cx="1701826" cy="361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67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88EA34-216D-1DDD-C2A7-0C9ECCE93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412956"/>
            <a:ext cx="9170852" cy="623365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Nossos corpos se posicionam em planos diferentes, de acordo com as situações do cotidiano. </a:t>
            </a:r>
          </a:p>
          <a:p>
            <a:pPr marL="114300" indent="0" algn="just">
              <a:buNone/>
            </a:pPr>
            <a:endParaRPr lang="pt-BR" sz="2800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Cada situação pede uma postura corporal mais adequada. </a:t>
            </a:r>
          </a:p>
          <a:p>
            <a:pPr marL="114300" indent="0" algn="just">
              <a:buNone/>
            </a:pPr>
            <a:endParaRPr lang="pt-BR" sz="2800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É em pé que as pessoas argumentam, defendem, passam ensina- mentos ou conversam informalmente.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Sentados é que estudam, resolvem questões mais formais (ou que exigem atenção), aguardam. </a:t>
            </a:r>
          </a:p>
          <a:p>
            <a:pPr marL="114300" indent="0" algn="just">
              <a:buNone/>
            </a:pPr>
            <a:endParaRPr lang="pt-BR" sz="2800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latin typeface="Arial Narrow" panose="020B0606020202030204" pitchFamily="34" charset="0"/>
              </a:rPr>
              <a:t>Deitados ou sentados no chão segredam, trocam confissões, relaxam, falam de sonhos e do que é mais íntimo.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DA271E9-B9DF-430B-5177-EB6D2E241D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4548" y="1418183"/>
            <a:ext cx="2271852" cy="334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60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ABB43-D6A4-B19D-BB94-11F11695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49238"/>
            <a:ext cx="11360800" cy="960130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latin typeface="Arial Narrow" panose="020B0606020202030204" pitchFamily="34" charset="0"/>
              </a:rPr>
              <a:t>QUANDO LEIO UMA HISTÓRIA DEVO MOSTRAR AS IMAGENS DURANTE A LEITURA OU NO FINAL?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A0A83CA-8BEE-4E04-54B9-1AF84AFF3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06012"/>
            <a:ext cx="9465819" cy="498495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Depende, há várias possibilidades. As ilustrações ajudam a contar a história e há alguns livros que ficam sem sentido ou menos enriquecidos sem as imagens.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Nas partes em que o professor estiver lendo o texto para as crianças, ele segura o livro como se estivesse lendo para si e quando for mostrar as ilustrações é que vira o livro para o grupo.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Isso porque temos que lembrar que o professor é modelo de leitor e as crianças observam tudo o que ele faz e aprendem com isso.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14300" indent="0" algn="just">
              <a:buNone/>
            </a:pP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22" name="Freeform 22"/>
          <p:cNvSpPr/>
          <p:nvPr/>
        </p:nvSpPr>
        <p:spPr>
          <a:xfrm>
            <a:off x="10136971" y="1951705"/>
            <a:ext cx="1292733" cy="2743200"/>
          </a:xfrm>
          <a:custGeom>
            <a:avLst/>
            <a:gdLst/>
            <a:ahLst/>
            <a:cxnLst/>
            <a:rect l="l" t="t" r="r" b="b"/>
            <a:pathLst>
              <a:path w="1939099" h="4114800">
                <a:moveTo>
                  <a:pt x="0" y="0"/>
                </a:moveTo>
                <a:lnTo>
                  <a:pt x="1939100" y="0"/>
                </a:lnTo>
                <a:lnTo>
                  <a:pt x="19391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745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88EA34-216D-1DDD-C2A7-0C9ECCE93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412956"/>
            <a:ext cx="11360800" cy="623365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</a:rPr>
              <a:t>Em algumas situações, ler e mostrar as ilustrações de forma intercalada faz a leitura ficar cheia de pausas e a história acaba perdendo o seu fio condutor.</a:t>
            </a:r>
          </a:p>
          <a:p>
            <a:pPr marL="114300" indent="0" algn="just">
              <a:buNone/>
            </a:pPr>
            <a:endParaRPr lang="pt-BR" sz="28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</a:rPr>
              <a:t>Em outras situações pode ser feito um combinada antes da leitura: primeiro se faz a leitura e depois mostra as ilustrações.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4220B55-FD95-887A-3E85-FE6B8B983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6238" y="3701606"/>
            <a:ext cx="1865538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106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88EA34-216D-1DDD-C2A7-0C9ECCE93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412956"/>
            <a:ext cx="11360800" cy="623365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</a:rPr>
              <a:t>Ao ler, descobrirá os autores que escreveram para adultos e crianças, quais seus autores prediletos, seus gêneros preferidos, fará comparações, encontrará versões de uma mesma história, encontrará histórias de vários lugares do mundo, distinguirá estilos, apreciará ilustrações, identificará editoras; enfim, estará mais preparado para formar outros leitores. Lembre-se: para trabalhar a leitura com as crianças temos que criar espaços para ler e para falar sobre ela.</a:t>
            </a:r>
            <a:endParaRPr lang="pt-BR" sz="28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0A91DED-7B51-2300-5A94-F88524B28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994" y="3903168"/>
            <a:ext cx="1292464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584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9BD30-1CC6-0585-3D68-D43ACA7B9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84367"/>
            <a:ext cx="11360800" cy="1267452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O QUE FAZER DEPOIS DA LEITURA? POSSO PEDIR PARA AS CRIANÇAS DESENHAREM?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4AE936D-6817-D2E3-07BE-146580C83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9387162" cy="49370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Depois de ler, temos que nos preparar para disparar uma boa conversa sobre a leitura realizada. E como isso é feito? Abrindo espaço para que professor e crianças coloquem suas opiniões.</a:t>
            </a:r>
          </a:p>
          <a:p>
            <a:pPr marL="114300" indent="0" algn="just">
              <a:buNone/>
            </a:pPr>
            <a:endParaRPr lang="pt-BR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Falem de seus sentimentos e interpretações, façam relações com outras histórias, ou com um desenho animado, um filme, uma música, um acontecimento da vida. O professor terá mais condições de </a:t>
            </a:r>
            <a:r>
              <a:rPr lang="pt-BR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dispårar</a:t>
            </a:r>
            <a:r>
              <a:rPr lang="pt-BR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essas conversas e de enriquecê-las se for leitor.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60D7FAA-022F-D880-1CF2-CC9FC44EC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2762" y="2256264"/>
            <a:ext cx="1919588" cy="282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76962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1179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Garamond</vt:lpstr>
      <vt:lpstr>Wingdings</vt:lpstr>
      <vt:lpstr>Office Theme</vt:lpstr>
      <vt:lpstr>Savon</vt:lpstr>
      <vt:lpstr>Apresentação do PowerPoint</vt:lpstr>
      <vt:lpstr>DEVO FAZER RODA AO LER OU CONTAR HISTÓRIA PARA AS CRIANÇAS?</vt:lpstr>
      <vt:lpstr>TEMOS QUE SENTAR NO CHÃO PARA FAZERMOS A RODA DE LEITURA?</vt:lpstr>
      <vt:lpstr>TEMOS QUE SENTAR NO CHÃO PARA FAZERMOS A RODA DE LEITURA?</vt:lpstr>
      <vt:lpstr>Apresentação do PowerPoint</vt:lpstr>
      <vt:lpstr>QUANDO LEIO UMA HISTÓRIA DEVO MOSTRAR AS IMAGENS DURANTE A LEITURA OU NO FINAL?</vt:lpstr>
      <vt:lpstr>Apresentação do PowerPoint</vt:lpstr>
      <vt:lpstr>Apresentação do PowerPoint</vt:lpstr>
      <vt:lpstr>O QUE FAZER DEPOIS DA LEITURA? POSSO PEDIR PARA AS CRIANÇAS DESENHAREM?</vt:lpstr>
      <vt:lpstr>TEMOS QUE DESTACAR A MENSAGEM/MORAL OU ENSINAR ALGUM CONTEÚDO SÓ POR MEIO DA LITERATURA?</vt:lpstr>
      <vt:lpstr>TEMOS QUE DESTACAR A MENSAGEM/MORAL OU ENSINAR ALGUM CONTEÚDO SÓ POR MEIO DA LITERATURA?</vt:lpstr>
      <vt:lpstr>Apresentação do PowerPoint</vt:lpstr>
      <vt:lpstr>É PRECISO CANTAR PARA ABRIR A RODA DE LEITURA?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juliana pereira da silva</dc:creator>
  <cp:lastModifiedBy>juliana pereira da silva</cp:lastModifiedBy>
  <cp:revision>2</cp:revision>
  <dcterms:created xsi:type="dcterms:W3CDTF">2025-04-15T20:50:37Z</dcterms:created>
  <dcterms:modified xsi:type="dcterms:W3CDTF">2025-04-22T12:10:48Z</dcterms:modified>
</cp:coreProperties>
</file>