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12192000"/>
  <p:notesSz cx="6858000" cy="9144000"/>
  <p:embeddedFontLst>
    <p:embeddedFont>
      <p:font typeface="Corben"/>
      <p:regular r:id="rId36"/>
      <p:bold r:id="rId37"/>
    </p:embeddedFont>
    <p:embeddedFont>
      <p:font typeface="Arial Black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4F33F0-0515-45F4-B731-5E2A1F05FE0F}">
  <a:tblStyle styleId="{D24F33F0-0515-45F4-B731-5E2A1F05FE0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Corben-bold.fntdata"/><Relationship Id="rId14" Type="http://schemas.openxmlformats.org/officeDocument/2006/relationships/slide" Target="slides/slide8.xml"/><Relationship Id="rId36" Type="http://schemas.openxmlformats.org/officeDocument/2006/relationships/font" Target="fonts/Corben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7" name="Google Shape;40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8" name="Google Shape;44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4" name="Google Shape;45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rgbClr val="2340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36340" y="650678"/>
            <a:ext cx="5823320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JORNADA PEDAGÓGICA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382" y="5407613"/>
            <a:ext cx="3797236" cy="1374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3"/>
          <p:cNvGrpSpPr/>
          <p:nvPr/>
        </p:nvGrpSpPr>
        <p:grpSpPr>
          <a:xfrm>
            <a:off x="6430296" y="2502310"/>
            <a:ext cx="5436000" cy="1853381"/>
            <a:chOff x="6430296" y="2015613"/>
            <a:chExt cx="5436000" cy="1853381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6430296" y="2462974"/>
              <a:ext cx="5436000" cy="958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 ANO LETIVO E A AVALIAÇÃO DIAGNÓSTICA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" name="Google Shape;89;p13"/>
            <p:cNvCxnSpPr/>
            <p:nvPr/>
          </p:nvCxnSpPr>
          <p:spPr>
            <a:xfrm>
              <a:off x="6430296" y="2015613"/>
              <a:ext cx="5436000" cy="0"/>
            </a:xfrm>
            <a:prstGeom prst="straightConnector1">
              <a:avLst/>
            </a:prstGeom>
            <a:noFill/>
            <a:ln cap="flat" cmpd="sng" w="76200">
              <a:solidFill>
                <a:srgbClr val="F0E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6430296" y="3868994"/>
              <a:ext cx="5436000" cy="0"/>
            </a:xfrm>
            <a:prstGeom prst="straightConnector1">
              <a:avLst/>
            </a:prstGeom>
            <a:noFill/>
            <a:ln cap="flat" cmpd="sng" w="76200">
              <a:solidFill>
                <a:srgbClr val="F0EA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1" name="Google Shape;91;p13"/>
          <p:cNvSpPr txBox="1"/>
          <p:nvPr/>
        </p:nvSpPr>
        <p:spPr>
          <a:xfrm>
            <a:off x="6430296" y="1756495"/>
            <a:ext cx="543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234094"/>
                </a:solidFill>
                <a:latin typeface="Arial"/>
                <a:ea typeface="Arial"/>
                <a:cs typeface="Arial"/>
                <a:sym typeface="Arial"/>
              </a:rPr>
              <a:t>TERCEIRO DIA</a:t>
            </a:r>
            <a:endParaRPr b="1" i="0" sz="3200" u="none" cap="none" strike="noStrike">
              <a:solidFill>
                <a:srgbClr val="2340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/>
          <p:nvPr/>
        </p:nvSpPr>
        <p:spPr>
          <a:xfrm>
            <a:off x="184354" y="1230488"/>
            <a:ext cx="11823291" cy="1143326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44450" algn="ctr" dir="5400000" dist="27940">
              <a:srgbClr val="000000">
                <a:alpha val="3137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(CG.EF08GE03.s) </a:t>
            </a:r>
            <a:r>
              <a:rPr b="1" i="0" lang="pt-BR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Analisar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aspectos representativos da dinâmica demográfica, considerando características da população (perfil etário, crescimento vegetativo e mobilidade espacial).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0" y="-27709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Elaborando critérios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222734" y="3355082"/>
            <a:ext cx="5004382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Analisar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gráfico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CRITÉRIO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estudante é capaz de identificar tendências demográficas em um gráfico?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analisar?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Redigir um parágrafo identificando as tendências...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222734" y="2759078"/>
            <a:ext cx="1688283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b="12240" l="14062" r="6247" t="17709"/>
          <a:stretch/>
        </p:blipFill>
        <p:spPr>
          <a:xfrm>
            <a:off x="5227116" y="2680411"/>
            <a:ext cx="678053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/>
          <p:nvPr/>
        </p:nvSpPr>
        <p:spPr>
          <a:xfrm>
            <a:off x="0" y="-27709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Recomendações para a preparação do instrumento de avaliação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3253978" y="1227592"/>
            <a:ext cx="2706687" cy="1624012"/>
          </a:xfrm>
          <a:prstGeom prst="rect">
            <a:avLst/>
          </a:prstGeom>
          <a:solidFill>
            <a:srgbClr val="4372C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3253978" y="1227592"/>
            <a:ext cx="2706687" cy="162401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Determinar o objetivo da questão com clareza e precisão.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6231334" y="1227592"/>
            <a:ext cx="2706687" cy="1624012"/>
          </a:xfrm>
          <a:prstGeom prst="rect">
            <a:avLst/>
          </a:prstGeom>
          <a:solidFill>
            <a:srgbClr val="4372C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6231334" y="1227592"/>
            <a:ext cx="2706687" cy="162401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Verificar se o conteúdo cobrado é relevante no contexto e potencialmente significativo.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3253978" y="3122274"/>
            <a:ext cx="2706687" cy="1624012"/>
          </a:xfrm>
          <a:prstGeom prst="rect">
            <a:avLst/>
          </a:prstGeom>
          <a:solidFill>
            <a:srgbClr val="4372C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3253978" y="3122274"/>
            <a:ext cx="2706687" cy="162401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Buscar concepções prévias do aluno, ligadas ao conteúdo explorado.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6231334" y="3122274"/>
            <a:ext cx="2706687" cy="1624012"/>
          </a:xfrm>
          <a:prstGeom prst="rect">
            <a:avLst/>
          </a:prstGeom>
          <a:solidFill>
            <a:srgbClr val="4372C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3"/>
          <p:cNvSpPr txBox="1"/>
          <p:nvPr/>
        </p:nvSpPr>
        <p:spPr>
          <a:xfrm>
            <a:off x="6231334" y="3122274"/>
            <a:ext cx="2706687" cy="162401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Contextualizar a questão, colocando-a numa situação de possível compreensão para o aluno.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3253978" y="5016955"/>
            <a:ext cx="2706687" cy="1624012"/>
          </a:xfrm>
          <a:prstGeom prst="rect">
            <a:avLst/>
          </a:prstGeom>
          <a:solidFill>
            <a:srgbClr val="4372C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3253978" y="5016955"/>
            <a:ext cx="2706687" cy="162401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Fazer perguntas de forma clara e precisa.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6231334" y="5016955"/>
            <a:ext cx="2706687" cy="1624012"/>
          </a:xfrm>
          <a:prstGeom prst="rect">
            <a:avLst/>
          </a:prstGeom>
          <a:solidFill>
            <a:srgbClr val="4372C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6231334" y="5016955"/>
            <a:ext cx="2706687" cy="162401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linguagem de "aproximação".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9487437" y="6458279"/>
            <a:ext cx="27045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Adaptado de: MORETTO (2002, p. 145)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/>
          <p:nvPr/>
        </p:nvSpPr>
        <p:spPr>
          <a:xfrm>
            <a:off x="0" y="-27709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Recomendações para a preparação da avaliação da aprendizagem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660400" y="1629725"/>
            <a:ext cx="8128000" cy="604799"/>
          </a:xfrm>
          <a:prstGeom prst="rect">
            <a:avLst/>
          </a:prstGeom>
          <a:solidFill>
            <a:schemeClr val="lt1">
              <a:alpha val="89411"/>
            </a:scheme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1066800" y="1275485"/>
            <a:ext cx="5689599" cy="70848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Especifique o conteúdo a ser explorado na questão.</a:t>
            </a: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660400" y="2718365"/>
            <a:ext cx="8128000" cy="604799"/>
          </a:xfrm>
          <a:prstGeom prst="rect">
            <a:avLst/>
          </a:prstGeom>
          <a:solidFill>
            <a:schemeClr val="lt1">
              <a:alpha val="89411"/>
            </a:scheme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1066800" y="2364125"/>
            <a:ext cx="5689599" cy="70848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Indique o objetivo para a avaliação da aprendizagem, relativo ao conteúdo.</a:t>
            </a:r>
            <a:endParaRPr/>
          </a:p>
        </p:txBody>
      </p:sp>
      <p:sp>
        <p:nvSpPr>
          <p:cNvPr id="250" name="Google Shape;250;p24"/>
          <p:cNvSpPr/>
          <p:nvPr/>
        </p:nvSpPr>
        <p:spPr>
          <a:xfrm>
            <a:off x="660400" y="3807005"/>
            <a:ext cx="8128000" cy="604799"/>
          </a:xfrm>
          <a:prstGeom prst="rect">
            <a:avLst/>
          </a:prstGeom>
          <a:solidFill>
            <a:schemeClr val="lt1">
              <a:alpha val="89411"/>
            </a:scheme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1066800" y="3452765"/>
            <a:ext cx="5689599" cy="70848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Defina o nível de complexidade da questão, na Taxionomia de Bloom.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660400" y="4895645"/>
            <a:ext cx="8128000" cy="604799"/>
          </a:xfrm>
          <a:prstGeom prst="rect">
            <a:avLst/>
          </a:prstGeom>
          <a:solidFill>
            <a:schemeClr val="lt1">
              <a:alpha val="89411"/>
            </a:scheme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1066800" y="4541405"/>
            <a:ext cx="5689599" cy="70848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Indique os critérios para a correção.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660400" y="5984285"/>
            <a:ext cx="8128000" cy="604799"/>
          </a:xfrm>
          <a:prstGeom prst="rect">
            <a:avLst/>
          </a:prstGeom>
          <a:solidFill>
            <a:schemeClr val="lt1">
              <a:alpha val="89411"/>
            </a:scheme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1066800" y="5630045"/>
            <a:ext cx="5689599" cy="70848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Elabore a questão dentro dos parâmetros indicados.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9487437" y="6458279"/>
            <a:ext cx="27045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Adaptado de: MORETTO (2002, p. 145)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Google Shape;261;p25"/>
          <p:cNvGraphicFramePr/>
          <p:nvPr/>
        </p:nvGraphicFramePr>
        <p:xfrm>
          <a:off x="1001712" y="15383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{D24F33F0-0515-45F4-B731-5E2A1F05FE0F}</a:tableStyleId>
              </a:tblPr>
              <a:tblGrid>
                <a:gridCol w="10188575"/>
              </a:tblGrid>
              <a:tr h="55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Provas dissertativas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525252"/>
                    </a:solidFill>
                  </a:tcPr>
                </a:tc>
              </a:tr>
              <a:tr h="148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São úteis para avaliar as habilidades de raciocínio de nível mais alto (análise, síntese e avaliação), mas demandam tempo para correção. Oportunizam o aprofundamento de conteúdos e habilidades.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2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Avaliam: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Conhecimentos;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 lógica nos processos mentais;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 justificação de opiniões;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Organização de ideias;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Clareza de expressão;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Soluções criativas;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Preferências.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2" name="Google Shape;262;p25"/>
          <p:cNvSpPr/>
          <p:nvPr/>
        </p:nvSpPr>
        <p:spPr>
          <a:xfrm>
            <a:off x="0" y="-27709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Finalidades e características das provas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9403010" y="6389739"/>
            <a:ext cx="2602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Adaptado de: RIVAS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(2015, P. 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Google Shape;268;p26"/>
          <p:cNvGraphicFramePr/>
          <p:nvPr/>
        </p:nvGraphicFramePr>
        <p:xfrm>
          <a:off x="665480" y="12369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{D24F33F0-0515-45F4-B731-5E2A1F05FE0F}</a:tableStyleId>
              </a:tblPr>
              <a:tblGrid>
                <a:gridCol w="10200450"/>
              </a:tblGrid>
              <a:tr h="55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Provas objetivas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525252"/>
                    </a:solidFill>
                  </a:tcPr>
                </a:tc>
              </a:tr>
              <a:tr h="22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Quando bem elaboradas e aplicadas, contribuem para o processo de aprendizagem. Apesar de seus limites, permitem: julgamento imparcial, rápida correção, imediato feedback ao aluno, abrangência do conteúdo, verificação das dificuldades do aluno e avaliação da prática docente.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Modalidades: questões de múltipla escolha, de lacuna, de verdadeiro/falso, combinação ou correlação (associação), ordenação, complemento.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2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Avaliam: 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Conhecimentos;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Identificação de causa e efeito;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Distinção de opiniões;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Conhecimento de fatos específicos (factual) e os comportamentos de compreensão (falso-verdadeiro);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pt-B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Conhecimentos e habilidades intelectuais (análise de relações).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9" name="Google Shape;269;p26"/>
          <p:cNvSpPr/>
          <p:nvPr/>
        </p:nvSpPr>
        <p:spPr>
          <a:xfrm>
            <a:off x="0" y="-27709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Finalidades e características das provas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9403010" y="6389739"/>
            <a:ext cx="26027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Adaptado de: RIVAS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(2015, P. 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INTERVALO</a:t>
            </a:r>
            <a:endParaRPr/>
          </a:p>
        </p:txBody>
      </p:sp>
      <p:sp>
        <p:nvSpPr>
          <p:cNvPr id="276" name="Google Shape;276;p27"/>
          <p:cNvSpPr txBox="1"/>
          <p:nvPr/>
        </p:nvSpPr>
        <p:spPr>
          <a:xfrm>
            <a:off x="5260546" y="3002038"/>
            <a:ext cx="4726605" cy="12002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675" lIns="91425" spcFirstLastPara="1" rIns="9142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INTERVALO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(15 minutos)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Café PNG - Imagem de Logo Café PNG em Alta Definição | Café criativo,  Café, Png" id="277" name="Google Shape;2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922" y="2161309"/>
            <a:ext cx="2562769" cy="288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PARTE II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ATIVIDADE PRÁTICA - ANÁLISE DE QUESTÕES</a:t>
            </a:r>
            <a:endParaRPr/>
          </a:p>
        </p:txBody>
      </p:sp>
      <p:sp>
        <p:nvSpPr>
          <p:cNvPr id="283" name="Google Shape;283;p28"/>
          <p:cNvSpPr txBox="1"/>
          <p:nvPr/>
        </p:nvSpPr>
        <p:spPr>
          <a:xfrm>
            <a:off x="439867" y="4820688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3732698" y="1390981"/>
            <a:ext cx="4726605" cy="646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675" lIns="91425" spcFirstLastPara="1" rIns="9142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ATENÇÃO!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/>
          <p:nvPr/>
        </p:nvSpPr>
        <p:spPr>
          <a:xfrm>
            <a:off x="692728" y="2421082"/>
            <a:ext cx="10806545" cy="3480954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Ressalta-se que as questões selecionadas não sofreram nenhuma alteração em sua forma/conteúdo e que foram retiradas na íntegra dos sites ou provas das quais faziam parte. Tal fato se deu para que possamos realizar uma análise crítica quanto à qualidade/viabilidade de uso das questões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/>
          <p:nvPr/>
        </p:nvSpPr>
        <p:spPr>
          <a:xfrm>
            <a:off x="6227629" y="1213523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291" name="Google Shape;2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973132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/>
          <p:nvPr/>
        </p:nvSpPr>
        <p:spPr>
          <a:xfrm>
            <a:off x="6384486" y="4854758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Disponível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503723" y="1398189"/>
            <a:ext cx="4999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9"/>
          <p:cNvSpPr/>
          <p:nvPr/>
        </p:nvSpPr>
        <p:spPr>
          <a:xfrm>
            <a:off x="503723" y="1398189"/>
            <a:ext cx="4999511" cy="120696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9"/>
          <p:cNvCxnSpPr/>
          <p:nvPr/>
        </p:nvCxnSpPr>
        <p:spPr>
          <a:xfrm rot="5400000">
            <a:off x="1980258" y="3083056"/>
            <a:ext cx="2416500" cy="14607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6" name="Google Shape;296;p29"/>
          <p:cNvSpPr/>
          <p:nvPr/>
        </p:nvSpPr>
        <p:spPr>
          <a:xfrm>
            <a:off x="344384" y="5193280"/>
            <a:ext cx="4429497" cy="748839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1) A habilidade elencada se articula com a questão? De qual maneira?</a:t>
            </a: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/>
          <p:nvPr/>
        </p:nvSpPr>
        <p:spPr>
          <a:xfrm>
            <a:off x="3003479" y="-1900"/>
            <a:ext cx="6185042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Análise de 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6227629" y="1140786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304" name="Google Shape;3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900395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0"/>
          <p:cNvSpPr/>
          <p:nvPr/>
        </p:nvSpPr>
        <p:spPr>
          <a:xfrm>
            <a:off x="6384486" y="4782021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Disponível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0"/>
          <p:cNvSpPr txBox="1"/>
          <p:nvPr/>
        </p:nvSpPr>
        <p:spPr>
          <a:xfrm>
            <a:off x="330424" y="1325452"/>
            <a:ext cx="4999511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439867" y="4820688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0"/>
          <p:cNvSpPr/>
          <p:nvPr/>
        </p:nvSpPr>
        <p:spPr>
          <a:xfrm>
            <a:off x="344384" y="5120543"/>
            <a:ext cx="4429497" cy="748839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2) Em qual nível do domínio cognitivo encontra-se a questão?</a:t>
            </a:r>
            <a:endParaRPr/>
          </a:p>
        </p:txBody>
      </p:sp>
      <p:sp>
        <p:nvSpPr>
          <p:cNvPr id="309" name="Google Shape;309;p30"/>
          <p:cNvSpPr/>
          <p:nvPr/>
        </p:nvSpPr>
        <p:spPr>
          <a:xfrm>
            <a:off x="6227629" y="1200160"/>
            <a:ext cx="4999511" cy="55516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30"/>
          <p:cNvCxnSpPr/>
          <p:nvPr/>
        </p:nvCxnSpPr>
        <p:spPr>
          <a:xfrm rot="5400000">
            <a:off x="2374023" y="3720996"/>
            <a:ext cx="1300200" cy="1155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1" name="Google Shape;311;p30"/>
          <p:cNvCxnSpPr/>
          <p:nvPr/>
        </p:nvCxnSpPr>
        <p:spPr>
          <a:xfrm>
            <a:off x="3590048" y="3648695"/>
            <a:ext cx="2637581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30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/>
          <p:nvPr/>
        </p:nvSpPr>
        <p:spPr>
          <a:xfrm>
            <a:off x="3003479" y="-1900"/>
            <a:ext cx="6185042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Análise de 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6227629" y="1140786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319" name="Google Shape;31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900395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1"/>
          <p:cNvSpPr/>
          <p:nvPr/>
        </p:nvSpPr>
        <p:spPr>
          <a:xfrm>
            <a:off x="6384486" y="4782021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Disponível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503723" y="1325452"/>
            <a:ext cx="4999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439867" y="5132418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344385" y="5120544"/>
            <a:ext cx="3571124" cy="646331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 O que a questão visa avaliar?</a:t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6227629" y="1200160"/>
            <a:ext cx="4999511" cy="55516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31"/>
          <p:cNvCxnSpPr/>
          <p:nvPr/>
        </p:nvCxnSpPr>
        <p:spPr>
          <a:xfrm rot="5400000">
            <a:off x="2374023" y="3720996"/>
            <a:ext cx="1300200" cy="1155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6" name="Google Shape;326;p31"/>
          <p:cNvCxnSpPr/>
          <p:nvPr/>
        </p:nvCxnSpPr>
        <p:spPr>
          <a:xfrm>
            <a:off x="3590048" y="3648695"/>
            <a:ext cx="2637581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7" name="Google Shape;327;p31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2576285" y="1317776"/>
            <a:ext cx="7039429" cy="4154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ADRIANE LOPES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Prefeita Municipal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LUCAS HENRIQUE BITENCOURT DE SOUZA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Secretário Municipal de Educação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CRISTINA CANTERO DORSA LIMA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Superintendente de Políticas Educacionais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MARIA RIBAS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Chefe da Divisão de Ensino Fundamental e Médio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GESTORES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/>
          <p:nvPr/>
        </p:nvSpPr>
        <p:spPr>
          <a:xfrm>
            <a:off x="3003479" y="-1900"/>
            <a:ext cx="6185042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Análise de 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2"/>
          <p:cNvSpPr/>
          <p:nvPr/>
        </p:nvSpPr>
        <p:spPr>
          <a:xfrm>
            <a:off x="6227629" y="1120004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334" name="Google Shape;3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879613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2"/>
          <p:cNvSpPr/>
          <p:nvPr/>
        </p:nvSpPr>
        <p:spPr>
          <a:xfrm>
            <a:off x="6384486" y="4761239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Disponível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2"/>
          <p:cNvSpPr txBox="1"/>
          <p:nvPr/>
        </p:nvSpPr>
        <p:spPr>
          <a:xfrm>
            <a:off x="503723" y="1304670"/>
            <a:ext cx="4999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439867" y="5111636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344384" y="5099761"/>
            <a:ext cx="4429497" cy="748839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4) A questão admite “sim” ou “não” como resposta?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6227629" y="1179378"/>
            <a:ext cx="4999511" cy="55516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32"/>
          <p:cNvCxnSpPr/>
          <p:nvPr/>
        </p:nvCxnSpPr>
        <p:spPr>
          <a:xfrm rot="5400000">
            <a:off x="2374023" y="3700214"/>
            <a:ext cx="1300200" cy="1155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1" name="Google Shape;341;p32"/>
          <p:cNvCxnSpPr/>
          <p:nvPr/>
        </p:nvCxnSpPr>
        <p:spPr>
          <a:xfrm>
            <a:off x="3590048" y="3627913"/>
            <a:ext cx="2637581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32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/>
          <p:nvPr/>
        </p:nvSpPr>
        <p:spPr>
          <a:xfrm>
            <a:off x="6227629" y="1182350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348" name="Google Shape;34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941959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3"/>
          <p:cNvSpPr/>
          <p:nvPr/>
        </p:nvSpPr>
        <p:spPr>
          <a:xfrm>
            <a:off x="6384486" y="4823585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Disponível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3"/>
          <p:cNvSpPr txBox="1"/>
          <p:nvPr/>
        </p:nvSpPr>
        <p:spPr>
          <a:xfrm>
            <a:off x="503723" y="1367016"/>
            <a:ext cx="4999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3"/>
          <p:cNvSpPr txBox="1"/>
          <p:nvPr/>
        </p:nvSpPr>
        <p:spPr>
          <a:xfrm>
            <a:off x="439867" y="5173982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3"/>
          <p:cNvSpPr/>
          <p:nvPr/>
        </p:nvSpPr>
        <p:spPr>
          <a:xfrm>
            <a:off x="344384" y="5162107"/>
            <a:ext cx="4429497" cy="748839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5) Há, na questão, algo que possa induzir o(a) aluno(a) ao erro?</a:t>
            </a:r>
            <a:endParaRPr/>
          </a:p>
        </p:txBody>
      </p:sp>
      <p:sp>
        <p:nvSpPr>
          <p:cNvPr id="353" name="Google Shape;353;p33"/>
          <p:cNvSpPr/>
          <p:nvPr/>
        </p:nvSpPr>
        <p:spPr>
          <a:xfrm>
            <a:off x="6227629" y="1241724"/>
            <a:ext cx="4999511" cy="55516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33"/>
          <p:cNvCxnSpPr/>
          <p:nvPr/>
        </p:nvCxnSpPr>
        <p:spPr>
          <a:xfrm rot="5400000">
            <a:off x="2374023" y="3762560"/>
            <a:ext cx="1300200" cy="1155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5" name="Google Shape;355;p33"/>
          <p:cNvCxnSpPr/>
          <p:nvPr/>
        </p:nvCxnSpPr>
        <p:spPr>
          <a:xfrm>
            <a:off x="3590048" y="3690259"/>
            <a:ext cx="2637581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33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/>
          <p:nvPr/>
        </p:nvSpPr>
        <p:spPr>
          <a:xfrm>
            <a:off x="6227629" y="1171959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362" name="Google Shape;36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931568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4"/>
          <p:cNvSpPr/>
          <p:nvPr/>
        </p:nvSpPr>
        <p:spPr>
          <a:xfrm>
            <a:off x="6384486" y="4813194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Disponível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4"/>
          <p:cNvSpPr txBox="1"/>
          <p:nvPr/>
        </p:nvSpPr>
        <p:spPr>
          <a:xfrm>
            <a:off x="503723" y="1356625"/>
            <a:ext cx="4999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439867" y="5163591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4"/>
          <p:cNvSpPr/>
          <p:nvPr/>
        </p:nvSpPr>
        <p:spPr>
          <a:xfrm>
            <a:off x="344384" y="5151716"/>
            <a:ext cx="4429497" cy="748839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6) A ilustração contribui para o desenvolvimento da resposta?</a:t>
            </a:r>
            <a:endParaRPr/>
          </a:p>
        </p:txBody>
      </p:sp>
      <p:sp>
        <p:nvSpPr>
          <p:cNvPr id="367" name="Google Shape;367;p34"/>
          <p:cNvSpPr/>
          <p:nvPr/>
        </p:nvSpPr>
        <p:spPr>
          <a:xfrm>
            <a:off x="6227629" y="1825099"/>
            <a:ext cx="4999511" cy="291115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34"/>
          <p:cNvCxnSpPr/>
          <p:nvPr/>
        </p:nvCxnSpPr>
        <p:spPr>
          <a:xfrm rot="5400000">
            <a:off x="2374023" y="3752169"/>
            <a:ext cx="1300200" cy="1155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9" name="Google Shape;369;p34"/>
          <p:cNvCxnSpPr/>
          <p:nvPr/>
        </p:nvCxnSpPr>
        <p:spPr>
          <a:xfrm>
            <a:off x="3590048" y="3679868"/>
            <a:ext cx="2637581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0" name="Google Shape;370;p34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/>
          <p:nvPr/>
        </p:nvSpPr>
        <p:spPr>
          <a:xfrm>
            <a:off x="6227629" y="1171959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376" name="Google Shape;37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931568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5"/>
          <p:cNvSpPr/>
          <p:nvPr/>
        </p:nvSpPr>
        <p:spPr>
          <a:xfrm>
            <a:off x="6384486" y="4813194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Disponível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5"/>
          <p:cNvSpPr txBox="1"/>
          <p:nvPr/>
        </p:nvSpPr>
        <p:spPr>
          <a:xfrm>
            <a:off x="503723" y="1356625"/>
            <a:ext cx="4999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5"/>
          <p:cNvSpPr txBox="1"/>
          <p:nvPr/>
        </p:nvSpPr>
        <p:spPr>
          <a:xfrm>
            <a:off x="439867" y="5163591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5"/>
          <p:cNvSpPr/>
          <p:nvPr/>
        </p:nvSpPr>
        <p:spPr>
          <a:xfrm>
            <a:off x="344384" y="5163591"/>
            <a:ext cx="4429497" cy="1477328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7) O enunciado apresenta comandos abertos, como: qual a sua opinião? O que você acha? Comente, discorra, conceitue, o que você sabe sobre, entre outras.</a:t>
            </a:r>
            <a:endParaRPr/>
          </a:p>
        </p:txBody>
      </p:sp>
      <p:sp>
        <p:nvSpPr>
          <p:cNvPr id="381" name="Google Shape;381;p35"/>
          <p:cNvSpPr/>
          <p:nvPr/>
        </p:nvSpPr>
        <p:spPr>
          <a:xfrm>
            <a:off x="6227630" y="1216653"/>
            <a:ext cx="2637582" cy="284389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p35"/>
          <p:cNvCxnSpPr/>
          <p:nvPr/>
        </p:nvCxnSpPr>
        <p:spPr>
          <a:xfrm rot="5400000">
            <a:off x="2374023" y="3752169"/>
            <a:ext cx="1300200" cy="1155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3" name="Google Shape;383;p35"/>
          <p:cNvCxnSpPr/>
          <p:nvPr/>
        </p:nvCxnSpPr>
        <p:spPr>
          <a:xfrm>
            <a:off x="3590048" y="3679868"/>
            <a:ext cx="2637581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35"/>
          <p:cNvSpPr/>
          <p:nvPr/>
        </p:nvSpPr>
        <p:spPr>
          <a:xfrm>
            <a:off x="6384486" y="4834935"/>
            <a:ext cx="4089550" cy="30734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35"/>
          <p:cNvCxnSpPr/>
          <p:nvPr/>
        </p:nvCxnSpPr>
        <p:spPr>
          <a:xfrm>
            <a:off x="6227629" y="1501042"/>
            <a:ext cx="0" cy="347917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35"/>
          <p:cNvCxnSpPr>
            <a:endCxn id="384" idx="1"/>
          </p:cNvCxnSpPr>
          <p:nvPr/>
        </p:nvCxnSpPr>
        <p:spPr>
          <a:xfrm>
            <a:off x="6215886" y="4980206"/>
            <a:ext cx="168600" cy="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35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/>
          <p:nvPr/>
        </p:nvSpPr>
        <p:spPr>
          <a:xfrm>
            <a:off x="6227629" y="1203132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393" name="Google Shape;39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962741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6"/>
          <p:cNvSpPr/>
          <p:nvPr/>
        </p:nvSpPr>
        <p:spPr>
          <a:xfrm>
            <a:off x="6384486" y="4844367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Disponível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503723" y="1387798"/>
            <a:ext cx="4999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439867" y="5194764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6"/>
          <p:cNvSpPr/>
          <p:nvPr/>
        </p:nvSpPr>
        <p:spPr>
          <a:xfrm>
            <a:off x="344384" y="5194764"/>
            <a:ext cx="4429497" cy="1224079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8) O enunciado exige uma informação que foi memorizada sem a consolidação do conhecimento do(a) aluno(a)?</a:t>
            </a: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227630" y="1247826"/>
            <a:ext cx="2637582" cy="284389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p36"/>
          <p:cNvCxnSpPr/>
          <p:nvPr/>
        </p:nvCxnSpPr>
        <p:spPr>
          <a:xfrm rot="5400000">
            <a:off x="2374023" y="3783342"/>
            <a:ext cx="1300200" cy="1155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0" name="Google Shape;400;p36"/>
          <p:cNvCxnSpPr/>
          <p:nvPr/>
        </p:nvCxnSpPr>
        <p:spPr>
          <a:xfrm>
            <a:off x="3590048" y="3711041"/>
            <a:ext cx="2637581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1" name="Google Shape;401;p36"/>
          <p:cNvSpPr/>
          <p:nvPr/>
        </p:nvSpPr>
        <p:spPr>
          <a:xfrm>
            <a:off x="6384486" y="4866108"/>
            <a:ext cx="4089550" cy="30734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2" name="Google Shape;402;p36"/>
          <p:cNvCxnSpPr/>
          <p:nvPr/>
        </p:nvCxnSpPr>
        <p:spPr>
          <a:xfrm>
            <a:off x="6227629" y="1532215"/>
            <a:ext cx="0" cy="347917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36"/>
          <p:cNvCxnSpPr>
            <a:endCxn id="401" idx="1"/>
          </p:cNvCxnSpPr>
          <p:nvPr/>
        </p:nvCxnSpPr>
        <p:spPr>
          <a:xfrm>
            <a:off x="6215886" y="5011379"/>
            <a:ext cx="168600" cy="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" name="Google Shape;404;p36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/>
          <p:nvPr/>
        </p:nvSpPr>
        <p:spPr>
          <a:xfrm>
            <a:off x="6227629" y="1192741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410" name="Google Shape;4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952350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7"/>
          <p:cNvSpPr/>
          <p:nvPr/>
        </p:nvSpPr>
        <p:spPr>
          <a:xfrm>
            <a:off x="6384486" y="4833976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Disponível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503723" y="1377407"/>
            <a:ext cx="4999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7"/>
          <p:cNvSpPr txBox="1"/>
          <p:nvPr/>
        </p:nvSpPr>
        <p:spPr>
          <a:xfrm>
            <a:off x="439867" y="5184373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344384" y="5184374"/>
            <a:ext cx="4429497" cy="957182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9) O enunciado deixa evidente o que/quais operações o(a) aluno(a) precisa desenvolver?</a:t>
            </a:r>
            <a:endParaRPr/>
          </a:p>
        </p:txBody>
      </p:sp>
      <p:sp>
        <p:nvSpPr>
          <p:cNvPr id="415" name="Google Shape;415;p37"/>
          <p:cNvSpPr/>
          <p:nvPr/>
        </p:nvSpPr>
        <p:spPr>
          <a:xfrm>
            <a:off x="6227630" y="1237435"/>
            <a:ext cx="2637582" cy="284389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37"/>
          <p:cNvCxnSpPr/>
          <p:nvPr/>
        </p:nvCxnSpPr>
        <p:spPr>
          <a:xfrm rot="5400000">
            <a:off x="2374023" y="3772951"/>
            <a:ext cx="1300200" cy="1155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7" name="Google Shape;417;p37"/>
          <p:cNvCxnSpPr/>
          <p:nvPr/>
        </p:nvCxnSpPr>
        <p:spPr>
          <a:xfrm>
            <a:off x="3590048" y="3700650"/>
            <a:ext cx="2637581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8" name="Google Shape;418;p37"/>
          <p:cNvSpPr/>
          <p:nvPr/>
        </p:nvSpPr>
        <p:spPr>
          <a:xfrm>
            <a:off x="6384486" y="4855717"/>
            <a:ext cx="4089550" cy="30734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9" name="Google Shape;419;p37"/>
          <p:cNvCxnSpPr/>
          <p:nvPr/>
        </p:nvCxnSpPr>
        <p:spPr>
          <a:xfrm>
            <a:off x="6227629" y="1521824"/>
            <a:ext cx="0" cy="347917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37"/>
          <p:cNvCxnSpPr>
            <a:endCxn id="418" idx="1"/>
          </p:cNvCxnSpPr>
          <p:nvPr/>
        </p:nvCxnSpPr>
        <p:spPr>
          <a:xfrm>
            <a:off x="6215886" y="5000988"/>
            <a:ext cx="168600" cy="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37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"/>
          <p:cNvSpPr/>
          <p:nvPr/>
        </p:nvSpPr>
        <p:spPr>
          <a:xfrm>
            <a:off x="6227629" y="1161568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Observe a imagem a seguir.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15image2499132784" id="427" name="Google Shape;42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010" y="1921177"/>
            <a:ext cx="30226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8"/>
          <p:cNvSpPr/>
          <p:nvPr/>
        </p:nvSpPr>
        <p:spPr>
          <a:xfrm>
            <a:off x="6384486" y="4802803"/>
            <a:ext cx="536764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Com base nessa imagem, os decompositores são</a:t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(A) cupim e tamanduá́.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(B) fungos e bactérias.</a:t>
            </a:r>
            <a:b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(C) hiena e tamanduá́.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(D) árvores e sol.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Disponível em: https://bit.ly/3FmTb52. Acesso em: 4 de mai.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Adaptado de: Avaliação formativa-CAEd/UFJF, 2022.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8"/>
          <p:cNvSpPr txBox="1"/>
          <p:nvPr/>
        </p:nvSpPr>
        <p:spPr>
          <a:xfrm>
            <a:off x="503723" y="1346234"/>
            <a:ext cx="4999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(CG.EF04CI04.s) Analisar e construir cadeias alimentares simples, reconhecendo a posição ocupada pelos seres vivos nessas cadeias e o papel do Sol como fonte primária de energia na produção de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 do conhecimento: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Cadeias alimentares simples.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8"/>
          <p:cNvSpPr txBox="1"/>
          <p:nvPr/>
        </p:nvSpPr>
        <p:spPr>
          <a:xfrm>
            <a:off x="439867" y="5153200"/>
            <a:ext cx="4999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 elencada se articula com a questão? De qual maneira?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8"/>
          <p:cNvSpPr/>
          <p:nvPr/>
        </p:nvSpPr>
        <p:spPr>
          <a:xfrm>
            <a:off x="344384" y="5153201"/>
            <a:ext cx="4429497" cy="957182"/>
          </a:xfrm>
          <a:prstGeom prst="rect">
            <a:avLst/>
          </a:prstGeom>
          <a:solidFill>
            <a:srgbClr val="8DA9D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10) A questão evidencia a abrangência da resposta e/ou quais aspectos devem ser abordados?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p38"/>
          <p:cNvCxnSpPr/>
          <p:nvPr/>
        </p:nvCxnSpPr>
        <p:spPr>
          <a:xfrm rot="5400000">
            <a:off x="2374023" y="3741778"/>
            <a:ext cx="1300200" cy="1155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3" name="Google Shape;433;p38"/>
          <p:cNvCxnSpPr/>
          <p:nvPr/>
        </p:nvCxnSpPr>
        <p:spPr>
          <a:xfrm>
            <a:off x="3590048" y="3669477"/>
            <a:ext cx="2637581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4" name="Google Shape;434;p38"/>
          <p:cNvSpPr/>
          <p:nvPr/>
        </p:nvSpPr>
        <p:spPr>
          <a:xfrm>
            <a:off x="6227629" y="1220942"/>
            <a:ext cx="4999511" cy="55516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8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Análise de questões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ATIVIDADE PRÁTICA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1" name="Google Shape;441;p39"/>
          <p:cNvSpPr txBox="1"/>
          <p:nvPr/>
        </p:nvSpPr>
        <p:spPr>
          <a:xfrm>
            <a:off x="2433067" y="1208778"/>
            <a:ext cx="7325866" cy="867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1757877" y="2388906"/>
            <a:ext cx="938764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Organizem-se, preferencialmente, em trios e por componente curricular ou ano;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1757877" y="3751967"/>
            <a:ext cx="938764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Analise criticamente as questões 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seu componente ou ano a partir do que foi abordado até o momento;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1757877" y="5115028"/>
            <a:ext cx="938764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Registre os aspectos observados que valem a pena serem compartilhados com a sala.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9"/>
          <p:cNvSpPr/>
          <p:nvPr/>
        </p:nvSpPr>
        <p:spPr>
          <a:xfrm rot="10800000">
            <a:off x="793112" y="2313406"/>
            <a:ext cx="665304" cy="361140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"/>
          <p:cNvSpPr/>
          <p:nvPr/>
        </p:nvSpPr>
        <p:spPr>
          <a:xfrm>
            <a:off x="137652" y="1343151"/>
            <a:ext cx="11916697" cy="532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avaliação diagnóstica...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 com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clareza e precisão o objetivo da questão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se o conteúdo cobrado é relevante;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Verifique se a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questão atende a habilidade;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Elabore o enunciado com uma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instrução clara e objetiva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tarefa a ser realizada pelo aluno;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Crie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critérios para a correção;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Trabalhe as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palavras de comando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durante o processo de ensino;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a capacidade de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leitura e de escrita dos alunos;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Planeje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atenção a elaboração das questões objetivas.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Diversifique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tipos de atividades e questões.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0"/>
          <p:cNvSpPr/>
          <p:nvPr/>
        </p:nvSpPr>
        <p:spPr>
          <a:xfrm>
            <a:off x="0" y="-13855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PARTE III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CONSIDERAÇÕES FINAIS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"/>
          <p:cNvSpPr/>
          <p:nvPr/>
        </p:nvSpPr>
        <p:spPr>
          <a:xfrm>
            <a:off x="2288374" y="2323720"/>
            <a:ext cx="76152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DESEJAMOS 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ÓTIMO ANO LETIVO!</a:t>
            </a:r>
            <a:endParaRPr b="0" i="0" sz="4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57" name="Google Shape;457;p41"/>
          <p:cNvCxnSpPr/>
          <p:nvPr/>
        </p:nvCxnSpPr>
        <p:spPr>
          <a:xfrm>
            <a:off x="3480217" y="1921014"/>
            <a:ext cx="5231567" cy="0"/>
          </a:xfrm>
          <a:prstGeom prst="straightConnector1">
            <a:avLst/>
          </a:prstGeom>
          <a:noFill/>
          <a:ln cap="flat" cmpd="sng" w="76200">
            <a:solidFill>
              <a:srgbClr val="E8F0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41"/>
          <p:cNvCxnSpPr/>
          <p:nvPr/>
        </p:nvCxnSpPr>
        <p:spPr>
          <a:xfrm>
            <a:off x="3480217" y="4022137"/>
            <a:ext cx="5231567" cy="0"/>
          </a:xfrm>
          <a:prstGeom prst="straightConnector1">
            <a:avLst/>
          </a:prstGeom>
          <a:noFill/>
          <a:ln cap="flat" cmpd="sng" w="76200">
            <a:solidFill>
              <a:srgbClr val="E8F0C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276398" y="2174519"/>
            <a:ext cx="3600000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4329627" y="2172453"/>
            <a:ext cx="3600000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383958" y="2172453"/>
            <a:ext cx="3600000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 III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329627" y="2744098"/>
            <a:ext cx="3600000" cy="64629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Atividade prática – Análise de questões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76398" y="2744098"/>
            <a:ext cx="3599999" cy="64629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Reflexões sobre a avaliação diagnóstica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8382858" y="2882598"/>
            <a:ext cx="3600000" cy="36929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531642" y="125895"/>
            <a:ext cx="30569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3º TRILHA FORMATIVA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ia hora - ícones de hora e data grátis"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9754" y="3692241"/>
            <a:ext cx="453288" cy="453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ia hora - ícones de hora e data grátis"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7314" y="3692241"/>
            <a:ext cx="453288" cy="453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1494494" y="4155933"/>
            <a:ext cx="1163808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45min.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9483285" y="4155933"/>
            <a:ext cx="1401347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30min.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TERCEIRO DIA - PAUTA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Logo Café PNG - Imagem de Logo Café PNG em Alta Definição | Café criativo,  Café, Png" id="114" name="Google Shape;1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8052" y="4365473"/>
            <a:ext cx="539793" cy="567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 Minutos Imagens – Download Grátis no Freepik" id="115" name="Google Shape;1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95425" y="5064860"/>
            <a:ext cx="504028" cy="504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ia hora - ícones de hora e data grátis"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2983" y="3692241"/>
            <a:ext cx="453288" cy="453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>
            <a:off x="5486754" y="4155933"/>
            <a:ext cx="128574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90min.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Objetivo geral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696000" y="2014517"/>
            <a:ext cx="10800000" cy="18846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Compreender e debater a avaliação diagnóstica como prática fundamental para o trabalho pedagógico.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6819014" y="2809588"/>
            <a:ext cx="4954086" cy="584775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rgbClr val="D8D8D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Deverão ser </a:t>
            </a: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coletados os dados </a:t>
            </a: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lhe sejam </a:t>
            </a: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essenciais, relevantes e significativos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6894647" y="5532671"/>
            <a:ext cx="4802820" cy="830997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Chegar ao diagnóstico é a primeira parte.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Intervir, se necessário, é a segunda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PARTE 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REFLEXÕES SOBRE A AVALIAÇÃO DIAGNÓSTICA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75924" y="1434359"/>
            <a:ext cx="119049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Segundo a LDB nº 9.394/96, avaliar é uma forma de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subsidiar a aprendizagem </a:t>
            </a: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satisfatória do aluno, por meio de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acompanhamento frequente, </a:t>
            </a: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vistas ao seu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desenvolvimento.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17"/>
          <p:cNvGrpSpPr/>
          <p:nvPr/>
        </p:nvGrpSpPr>
        <p:grpSpPr>
          <a:xfrm>
            <a:off x="189738" y="2859103"/>
            <a:ext cx="5069150" cy="3691078"/>
            <a:chOff x="189738" y="2859103"/>
            <a:chExt cx="5069150" cy="3691078"/>
          </a:xfrm>
        </p:grpSpPr>
        <p:grpSp>
          <p:nvGrpSpPr>
            <p:cNvPr id="133" name="Google Shape;133;p17"/>
            <p:cNvGrpSpPr/>
            <p:nvPr/>
          </p:nvGrpSpPr>
          <p:grpSpPr>
            <a:xfrm>
              <a:off x="189738" y="2859103"/>
              <a:ext cx="5069150" cy="3691078"/>
              <a:chOff x="6543779" y="905434"/>
              <a:chExt cx="5069150" cy="3691078"/>
            </a:xfrm>
          </p:grpSpPr>
          <p:grpSp>
            <p:nvGrpSpPr>
              <p:cNvPr id="134" name="Google Shape;134;p17"/>
              <p:cNvGrpSpPr/>
              <p:nvPr/>
            </p:nvGrpSpPr>
            <p:grpSpPr>
              <a:xfrm>
                <a:off x="6543779" y="905434"/>
                <a:ext cx="5069150" cy="2647444"/>
                <a:chOff x="406895" y="2147900"/>
                <a:chExt cx="5069150" cy="2750309"/>
              </a:xfrm>
            </p:grpSpPr>
            <p:grpSp>
              <p:nvGrpSpPr>
                <p:cNvPr id="135" name="Google Shape;135;p17"/>
                <p:cNvGrpSpPr/>
                <p:nvPr/>
              </p:nvGrpSpPr>
              <p:grpSpPr>
                <a:xfrm>
                  <a:off x="540060" y="2720790"/>
                  <a:ext cx="4802820" cy="2177419"/>
                  <a:chOff x="319596" y="2974019"/>
                  <a:chExt cx="4802820" cy="2177419"/>
                </a:xfrm>
              </p:grpSpPr>
              <p:sp>
                <p:nvSpPr>
                  <p:cNvPr id="136" name="Google Shape;136;p17"/>
                  <p:cNvSpPr/>
                  <p:nvPr/>
                </p:nvSpPr>
                <p:spPr>
                  <a:xfrm>
                    <a:off x="616995" y="3290253"/>
                    <a:ext cx="1615737" cy="657234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8DA9DB"/>
                  </a:solidFill>
                  <a:ln cap="flat" cmpd="sng" w="2540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600"/>
                      <a:buFont typeface="Arial"/>
                      <a:buNone/>
                    </a:pPr>
                    <a:r>
                      <a:rPr b="1" i="0" lang="pt-BR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Questionário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17"/>
                  <p:cNvSpPr/>
                  <p:nvPr/>
                </p:nvSpPr>
                <p:spPr>
                  <a:xfrm>
                    <a:off x="616995" y="4286410"/>
                    <a:ext cx="1764412" cy="657234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8DA9DB"/>
                  </a:solidFill>
                  <a:ln cap="flat" cmpd="sng" w="2540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600"/>
                      <a:buFont typeface="Arial"/>
                      <a:buNone/>
                    </a:pPr>
                    <a:r>
                      <a:rPr b="1" i="0" lang="pt-BR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Demonstração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138;p17"/>
                  <p:cNvSpPr/>
                  <p:nvPr/>
                </p:nvSpPr>
                <p:spPr>
                  <a:xfrm>
                    <a:off x="3032429" y="3290253"/>
                    <a:ext cx="1615737" cy="657234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8DA9DB"/>
                  </a:solidFill>
                  <a:ln cap="flat" cmpd="sng" w="2540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600"/>
                      <a:buFont typeface="Arial"/>
                      <a:buNone/>
                    </a:pPr>
                    <a:r>
                      <a:rPr b="1" i="0" lang="pt-BR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Redação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139;p17"/>
                  <p:cNvSpPr/>
                  <p:nvPr/>
                </p:nvSpPr>
                <p:spPr>
                  <a:xfrm>
                    <a:off x="2836339" y="4285377"/>
                    <a:ext cx="2007916" cy="657234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8DA9DB"/>
                  </a:solidFill>
                  <a:ln cap="flat" cmpd="sng" w="2540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600"/>
                      <a:buFont typeface="Arial"/>
                      <a:buNone/>
                    </a:pPr>
                    <a:r>
                      <a:rPr b="1" i="0" lang="pt-BR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Perguntas abertas...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140;p17"/>
                  <p:cNvSpPr/>
                  <p:nvPr/>
                </p:nvSpPr>
                <p:spPr>
                  <a:xfrm>
                    <a:off x="319596" y="2974019"/>
                    <a:ext cx="4802820" cy="2177419"/>
                  </a:xfrm>
                  <a:prstGeom prst="rect">
                    <a:avLst/>
                  </a:prstGeom>
                  <a:noFill/>
                  <a:ln cap="flat" cmpd="sng" w="38100">
                    <a:solidFill>
                      <a:schemeClr val="dk1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1" name="Google Shape;141;p17"/>
                <p:cNvSpPr/>
                <p:nvPr/>
              </p:nvSpPr>
              <p:spPr>
                <a:xfrm>
                  <a:off x="406895" y="2147900"/>
                  <a:ext cx="5069150" cy="4795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0" i="0" lang="pt-BR" sz="2400" u="none" cap="none" strike="noStrike">
                      <a:solidFill>
                        <a:srgbClr val="000000"/>
                      </a:solidFill>
                      <a:latin typeface="Corben"/>
                      <a:ea typeface="Corben"/>
                      <a:cs typeface="Corben"/>
                      <a:sym typeface="Corben"/>
                    </a:rPr>
                    <a:t>Instrumentos de coleta</a:t>
                  </a:r>
                  <a:endParaRPr b="0" i="0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" name="Google Shape;142;p17"/>
              <p:cNvSpPr txBox="1"/>
              <p:nvPr/>
            </p:nvSpPr>
            <p:spPr>
              <a:xfrm>
                <a:off x="6765471" y="4227180"/>
                <a:ext cx="462576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BR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Descrever</a:t>
                </a:r>
                <a:r>
                  <a:rPr b="0" i="0" lang="pt-BR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i="0" lang="pt-BR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 realidade da aprendizagem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" name="Google Shape;143;p17"/>
            <p:cNvSpPr/>
            <p:nvPr/>
          </p:nvSpPr>
          <p:spPr>
            <a:xfrm>
              <a:off x="2572643" y="5614857"/>
              <a:ext cx="303340" cy="632654"/>
            </a:xfrm>
            <a:prstGeom prst="downArrow">
              <a:avLst>
                <a:gd fmla="val 54705" name="adj1"/>
                <a:gd fmla="val 66471" name="adj2"/>
              </a:avLst>
            </a:prstGeom>
            <a:solidFill>
              <a:srgbClr val="FF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4" name="Google Shape;144;p17"/>
          <p:cNvCxnSpPr/>
          <p:nvPr/>
        </p:nvCxnSpPr>
        <p:spPr>
          <a:xfrm flipH="1" rot="10800000">
            <a:off x="5343831" y="3429129"/>
            <a:ext cx="1163100" cy="1083300"/>
          </a:xfrm>
          <a:prstGeom prst="bentConnector3">
            <a:avLst>
              <a:gd fmla="val 50000" name="adj1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45" name="Google Shape;145;p17"/>
          <p:cNvGrpSpPr/>
          <p:nvPr/>
        </p:nvGrpSpPr>
        <p:grpSpPr>
          <a:xfrm>
            <a:off x="7011395" y="3533897"/>
            <a:ext cx="4569324" cy="1440000"/>
            <a:chOff x="7055235" y="3637807"/>
            <a:chExt cx="4569324" cy="1440000"/>
          </a:xfrm>
        </p:grpSpPr>
        <p:pic>
          <p:nvPicPr>
            <p:cNvPr id="146" name="Google Shape;146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55235" y="3637807"/>
              <a:ext cx="1014245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35224" y="3637807"/>
              <a:ext cx="1012787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13755" y="3637807"/>
              <a:ext cx="102229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601790" y="3637807"/>
              <a:ext cx="1022769" cy="14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7"/>
          <p:cNvSpPr txBox="1"/>
          <p:nvPr/>
        </p:nvSpPr>
        <p:spPr>
          <a:xfrm>
            <a:off x="10753344" y="6601388"/>
            <a:ext cx="132089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(LUCKESI, 2011)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 avaliação diagnóstica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0545041" y="6527466"/>
            <a:ext cx="16469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(LUCKESI, 2005)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3870614" y="4161728"/>
            <a:ext cx="445077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Orientar o docente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541259" y="5205298"/>
            <a:ext cx="4789278" cy="1152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Quanto às intervenções que devem ser realizadas para indicar-lhe em que estágio de aprendizagem está o educando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6861464" y="5205298"/>
            <a:ext cx="4680000" cy="1152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adequar as estratégias e objetivos de ensino às necessidades de seus alunos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18"/>
          <p:cNvGrpSpPr/>
          <p:nvPr/>
        </p:nvGrpSpPr>
        <p:grpSpPr>
          <a:xfrm>
            <a:off x="2084368" y="1236149"/>
            <a:ext cx="8023266" cy="2500122"/>
            <a:chOff x="2453413" y="1423187"/>
            <a:chExt cx="8023266" cy="2500122"/>
          </a:xfrm>
        </p:grpSpPr>
        <p:sp>
          <p:nvSpPr>
            <p:cNvPr id="161" name="Google Shape;161;p18"/>
            <p:cNvSpPr txBox="1"/>
            <p:nvPr/>
          </p:nvSpPr>
          <p:spPr>
            <a:xfrm rot="-5400000">
              <a:off x="1734950" y="2196195"/>
              <a:ext cx="2391032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pt-BR" sz="2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Avaliação diagnóstica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4377216" y="1751185"/>
              <a:ext cx="60994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Instrumento dialético do avanço;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4377216" y="2548196"/>
              <a:ext cx="60994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Reconhecimento dos caminhos percorridos;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4377216" y="3345207"/>
              <a:ext cx="60994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Identificação dos caminhos a serem perseguidos;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 rot="10800000">
              <a:off x="3651357" y="1423187"/>
              <a:ext cx="432270" cy="2500122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3"/>
                <a:buFont typeface="Arial"/>
                <a:buNone/>
              </a:pPr>
              <a:r>
                <a:t/>
              </a:r>
              <a:endParaRPr b="0" i="0" sz="14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6" name="Google Shape;166;p18"/>
          <p:cNvCxnSpPr>
            <a:endCxn id="159" idx="0"/>
          </p:cNvCxnSpPr>
          <p:nvPr/>
        </p:nvCxnSpPr>
        <p:spPr>
          <a:xfrm>
            <a:off x="6150464" y="4682098"/>
            <a:ext cx="3051000" cy="523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67" name="Google Shape;167;p18"/>
          <p:cNvCxnSpPr>
            <a:endCxn id="158" idx="0"/>
          </p:cNvCxnSpPr>
          <p:nvPr/>
        </p:nvCxnSpPr>
        <p:spPr>
          <a:xfrm flipH="1">
            <a:off x="2935898" y="4682098"/>
            <a:ext cx="3105600" cy="523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 importância dos critérios no processo avaliativo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6239741" y="2852275"/>
            <a:ext cx="2408612" cy="1008000"/>
          </a:xfrm>
          <a:prstGeom prst="rect">
            <a:avLst/>
          </a:prstGeom>
          <a:solidFill>
            <a:srgbClr val="D8E2F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Quadro teórico de referência elaborado por psicólogos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8929687" y="2852708"/>
            <a:ext cx="3052848" cy="1008000"/>
          </a:xfrm>
          <a:prstGeom prst="rect">
            <a:avLst/>
          </a:prstGeom>
          <a:solidFill>
            <a:srgbClr val="D8E2F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 classificação de objetivos que podem servir de base para o planejamento educacional/avaliativo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9142269" y="6575491"/>
            <a:ext cx="3060122" cy="250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(TREVISAN &amp; AMARAL, 2016)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6092538" y="4357051"/>
            <a:ext cx="60994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Resultaram em dois livros, publicados pela Editora Globo nos anos setenta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6092538" y="5798374"/>
            <a:ext cx="6099462" cy="560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Taxionomia de objetivos educacionais I – Domínio cognitivo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Taxionomia de objetivos educacionais II – Domínio afetivo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6502111" y="1305243"/>
            <a:ext cx="485515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Você conhece a Taxonomia de Bloom?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3">
            <a:alphaModFix/>
          </a:blip>
          <a:srcRect b="0" l="16195" r="15682" t="0"/>
          <a:stretch/>
        </p:blipFill>
        <p:spPr>
          <a:xfrm>
            <a:off x="296055" y="1329126"/>
            <a:ext cx="5583118" cy="457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9"/>
          <p:cNvCxnSpPr>
            <a:stCxn id="176" idx="2"/>
            <a:endCxn id="177" idx="0"/>
          </p:cNvCxnSpPr>
          <p:nvPr/>
        </p:nvCxnSpPr>
        <p:spPr>
          <a:xfrm>
            <a:off x="9142269" y="4664828"/>
            <a:ext cx="0" cy="11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44" y="785129"/>
            <a:ext cx="10997512" cy="6072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Categorias revisadas do domínio cognitivo 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/>
        </p:nvSpPr>
        <p:spPr>
          <a:xfrm>
            <a:off x="451798" y="1301355"/>
            <a:ext cx="1529249" cy="2632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Relembrar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Reconhecer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Localizar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Descrever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21"/>
          <p:cNvCxnSpPr/>
          <p:nvPr/>
        </p:nvCxnSpPr>
        <p:spPr>
          <a:xfrm>
            <a:off x="1863651" y="1328127"/>
            <a:ext cx="0" cy="2700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21"/>
          <p:cNvSpPr txBox="1"/>
          <p:nvPr/>
        </p:nvSpPr>
        <p:spPr>
          <a:xfrm rot="-5400000">
            <a:off x="-645313" y="2409351"/>
            <a:ext cx="1860992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LEMBRAR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2272888" y="1301355"/>
            <a:ext cx="1742859" cy="2632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Esquematizar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Parafrasear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 rot="-5400000">
            <a:off x="1175777" y="2409351"/>
            <a:ext cx="1860992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ENTENDER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4348978" y="1301355"/>
            <a:ext cx="1742859" cy="2632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 rot="-5400000">
            <a:off x="3251867" y="2409351"/>
            <a:ext cx="1860992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6425068" y="1301355"/>
            <a:ext cx="1742859" cy="2632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Resolver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Categorizar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Diferenciar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 rot="-5400000">
            <a:off x="5327957" y="2409351"/>
            <a:ext cx="1860992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ANALISAR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8501158" y="1301355"/>
            <a:ext cx="1742859" cy="2632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Delimitar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Debater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 rot="-5400000">
            <a:off x="7404047" y="2409351"/>
            <a:ext cx="1860992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AVALIAR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10577244" y="1301355"/>
            <a:ext cx="1742859" cy="2632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Desenhar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 rot="-5400000">
            <a:off x="9480137" y="2409351"/>
            <a:ext cx="1860992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21"/>
          <p:cNvCxnSpPr/>
          <p:nvPr/>
        </p:nvCxnSpPr>
        <p:spPr>
          <a:xfrm>
            <a:off x="3896805" y="1328127"/>
            <a:ext cx="0" cy="2700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21"/>
          <p:cNvCxnSpPr/>
          <p:nvPr/>
        </p:nvCxnSpPr>
        <p:spPr>
          <a:xfrm>
            <a:off x="5974988" y="1328127"/>
            <a:ext cx="0" cy="2700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1"/>
          <p:cNvCxnSpPr/>
          <p:nvPr/>
        </p:nvCxnSpPr>
        <p:spPr>
          <a:xfrm>
            <a:off x="7980433" y="1328127"/>
            <a:ext cx="0" cy="2700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21"/>
          <p:cNvCxnSpPr/>
          <p:nvPr/>
        </p:nvCxnSpPr>
        <p:spPr>
          <a:xfrm>
            <a:off x="10086324" y="1328127"/>
            <a:ext cx="0" cy="2700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21"/>
          <p:cNvSpPr/>
          <p:nvPr/>
        </p:nvSpPr>
        <p:spPr>
          <a:xfrm>
            <a:off x="262954" y="4394954"/>
            <a:ext cx="4019869" cy="4031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43142" y="4780459"/>
            <a:ext cx="4059492" cy="871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AUMENTO DA COMPLEXIDADE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5673436" y="4857063"/>
            <a:ext cx="6369694" cy="1852528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primordial que haja </a:t>
            </a:r>
            <a:r>
              <a:rPr b="1" i="0" lang="pt-BR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correspondência </a:t>
            </a: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 o nível de complexidade trabalhado em sala</a:t>
            </a: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aula com o </a:t>
            </a:r>
            <a:r>
              <a:rPr b="1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nível de complexidade cobrado por meio dos instrumentos avaliativos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7597677" y="4148392"/>
            <a:ext cx="25212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ATENÇÃO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Verbos que representam os processos cognitivos</a:t>
            </a:r>
            <a:endParaRPr b="1" i="0" sz="3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