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embeddedFontLst>
    <p:embeddedFont>
      <p:font typeface="Quintessential"/>
      <p:regular r:id="rId19"/>
    </p:embeddedFont>
    <p:embeddedFont>
      <p:font typeface="Arial Black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Black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Quintessential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1" name="Google Shape;181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2" name="Google Shape;5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1" name="Google Shape;6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/>
          <p:nvPr>
            <p:ph type="ctrTitle"/>
          </p:nvPr>
        </p:nvSpPr>
        <p:spPr>
          <a:xfrm>
            <a:off x="914400" y="2130426"/>
            <a:ext cx="103632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" type="subTitle"/>
          </p:nvPr>
        </p:nvSpPr>
        <p:spPr>
          <a:xfrm>
            <a:off x="1828800" y="3886200"/>
            <a:ext cx="85344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0" type="dt"/>
          </p:nvPr>
        </p:nvSpPr>
        <p:spPr>
          <a:xfrm>
            <a:off x="609600" y="6378575"/>
            <a:ext cx="28035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1" type="ftr"/>
          </p:nvPr>
        </p:nvSpPr>
        <p:spPr>
          <a:xfrm>
            <a:off x="4144963" y="6378575"/>
            <a:ext cx="390207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8778875" y="6378575"/>
            <a:ext cx="28035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type="title"/>
          </p:nvPr>
        </p:nvSpPr>
        <p:spPr>
          <a:xfrm>
            <a:off x="2017713" y="198438"/>
            <a:ext cx="8156575" cy="452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1789113" y="2098675"/>
            <a:ext cx="8613775" cy="1492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  <a:defRPr b="1" i="0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4144963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2017713" y="198438"/>
            <a:ext cx="8156575" cy="452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" type="body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2" type="body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1" type="ftr"/>
          </p:nvPr>
        </p:nvSpPr>
        <p:spPr>
          <a:xfrm>
            <a:off x="4144963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6946900" y="6200775"/>
            <a:ext cx="4273550" cy="0"/>
          </a:xfrm>
          <a:custGeom>
            <a:rect b="b" l="l" r="r" t="t"/>
            <a:pathLst>
              <a:path extrusionOk="0" h="120000" w="4273550">
                <a:moveTo>
                  <a:pt x="0" y="0"/>
                </a:moveTo>
                <a:lnTo>
                  <a:pt x="4273334" y="0"/>
                </a:lnTo>
              </a:path>
            </a:pathLst>
          </a:custGeom>
          <a:noFill/>
          <a:ln cap="flat" cmpd="sng" w="76200">
            <a:solidFill>
              <a:srgbClr val="E8F0C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125200" y="5788025"/>
            <a:ext cx="1063625" cy="1069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/>
          <p:nvPr/>
        </p:nvSpPr>
        <p:spPr>
          <a:xfrm>
            <a:off x="0" y="0"/>
            <a:ext cx="12192000" cy="828675"/>
          </a:xfrm>
          <a:custGeom>
            <a:rect b="b" l="l" r="r" t="t"/>
            <a:pathLst>
              <a:path extrusionOk="0" h="829310" w="12192000">
                <a:moveTo>
                  <a:pt x="12191999" y="0"/>
                </a:moveTo>
                <a:lnTo>
                  <a:pt x="0" y="0"/>
                </a:lnTo>
                <a:lnTo>
                  <a:pt x="0" y="829055"/>
                </a:lnTo>
                <a:lnTo>
                  <a:pt x="12191999" y="829055"/>
                </a:lnTo>
                <a:lnTo>
                  <a:pt x="12191999" y="0"/>
                </a:ln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0" y="0"/>
            <a:ext cx="12192000" cy="828675"/>
          </a:xfrm>
          <a:custGeom>
            <a:rect b="b" l="l" r="r" t="t"/>
            <a:pathLst>
              <a:path extrusionOk="0" h="829310" w="12192000">
                <a:moveTo>
                  <a:pt x="0" y="0"/>
                </a:moveTo>
                <a:lnTo>
                  <a:pt x="12192000" y="0"/>
                </a:lnTo>
                <a:lnTo>
                  <a:pt x="12192000" y="829056"/>
                </a:lnTo>
                <a:lnTo>
                  <a:pt x="0" y="829056"/>
                </a:lnTo>
                <a:lnTo>
                  <a:pt x="0" y="0"/>
                </a:lnTo>
                <a:close/>
              </a:path>
            </a:pathLst>
          </a:custGeom>
          <a:noFill/>
          <a:ln cap="flat" cmpd="sng" w="12700">
            <a:solidFill>
              <a:srgbClr val="3153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"/>
          <p:cNvSpPr txBox="1"/>
          <p:nvPr>
            <p:ph type="title"/>
          </p:nvPr>
        </p:nvSpPr>
        <p:spPr>
          <a:xfrm>
            <a:off x="2017713" y="198438"/>
            <a:ext cx="8156575" cy="452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1789113" y="2098675"/>
            <a:ext cx="8613775" cy="1492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4144963" y="6378575"/>
            <a:ext cx="390207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0" type="dt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2" type="sldNum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>
            <a:off x="0" y="-1"/>
            <a:ext cx="6096000" cy="6858000"/>
          </a:xfrm>
          <a:prstGeom prst="rect">
            <a:avLst/>
          </a:prstGeom>
          <a:solidFill>
            <a:srgbClr val="23409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5"/>
          <p:cNvSpPr txBox="1"/>
          <p:nvPr/>
        </p:nvSpPr>
        <p:spPr>
          <a:xfrm>
            <a:off x="136340" y="650678"/>
            <a:ext cx="5823320" cy="2369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JORNADA PEDAGÓGICA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2024</a:t>
            </a:r>
            <a:endParaRPr/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9382" y="5407613"/>
            <a:ext cx="3797236" cy="137486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5" name="Google Shape;45;p5"/>
          <p:cNvGrpSpPr/>
          <p:nvPr/>
        </p:nvGrpSpPr>
        <p:grpSpPr>
          <a:xfrm>
            <a:off x="6430296" y="2502310"/>
            <a:ext cx="5436000" cy="1853381"/>
            <a:chOff x="6430296" y="2015613"/>
            <a:chExt cx="5436000" cy="1853381"/>
          </a:xfrm>
        </p:grpSpPr>
        <p:sp>
          <p:nvSpPr>
            <p:cNvPr id="46" name="Google Shape;46;p5"/>
            <p:cNvSpPr txBox="1"/>
            <p:nvPr/>
          </p:nvSpPr>
          <p:spPr>
            <a:xfrm>
              <a:off x="6430296" y="2462974"/>
              <a:ext cx="5436000" cy="9586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pt-BR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ELEMENTOS PARA A PRÁTICA DOCENTE NA REDE MUNICIPAL DE ENSINO</a:t>
              </a:r>
              <a:endPara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7" name="Google Shape;47;p5"/>
            <p:cNvCxnSpPr/>
            <p:nvPr/>
          </p:nvCxnSpPr>
          <p:spPr>
            <a:xfrm>
              <a:off x="6430296" y="2015613"/>
              <a:ext cx="5436000" cy="0"/>
            </a:xfrm>
            <a:prstGeom prst="straightConnector1">
              <a:avLst/>
            </a:prstGeom>
            <a:noFill/>
            <a:ln cap="flat" cmpd="sng" w="76200">
              <a:solidFill>
                <a:srgbClr val="F0EA00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8" name="Google Shape;48;p5"/>
            <p:cNvCxnSpPr/>
            <p:nvPr/>
          </p:nvCxnSpPr>
          <p:spPr>
            <a:xfrm>
              <a:off x="6430296" y="3868994"/>
              <a:ext cx="5436000" cy="0"/>
            </a:xfrm>
            <a:prstGeom prst="straightConnector1">
              <a:avLst/>
            </a:prstGeom>
            <a:noFill/>
            <a:ln cap="flat" cmpd="sng" w="76200">
              <a:solidFill>
                <a:srgbClr val="F0EA00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49" name="Google Shape;49;p5"/>
          <p:cNvSpPr txBox="1"/>
          <p:nvPr/>
        </p:nvSpPr>
        <p:spPr>
          <a:xfrm>
            <a:off x="6430296" y="1756495"/>
            <a:ext cx="5436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600" u="none" cap="none" strike="noStrike">
                <a:solidFill>
                  <a:srgbClr val="234094"/>
                </a:solidFill>
                <a:latin typeface="Arial"/>
                <a:ea typeface="Arial"/>
                <a:cs typeface="Arial"/>
                <a:sym typeface="Arial"/>
              </a:rPr>
              <a:t>PRIMEIRO DIA</a:t>
            </a:r>
            <a:endParaRPr b="1" i="0" sz="3200" u="none" cap="none" strike="noStrike">
              <a:solidFill>
                <a:srgbClr val="23409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14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" name="Google Shape;160;p14"/>
          <p:cNvSpPr txBox="1"/>
          <p:nvPr>
            <p:ph type="title"/>
          </p:nvPr>
        </p:nvSpPr>
        <p:spPr>
          <a:xfrm>
            <a:off x="1578769" y="192487"/>
            <a:ext cx="9034462" cy="443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PARTE III – SISTEMATIZAÇÃO</a:t>
            </a:r>
            <a:endParaRPr/>
          </a:p>
        </p:txBody>
      </p:sp>
      <p:sp>
        <p:nvSpPr>
          <p:cNvPr id="161" name="Google Shape;161;p14"/>
          <p:cNvSpPr/>
          <p:nvPr/>
        </p:nvSpPr>
        <p:spPr>
          <a:xfrm>
            <a:off x="905399" y="1496484"/>
            <a:ext cx="10302928" cy="83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Análise das respostas elaboradas pelos grupos para a questão problematizadora, apresentada no ‘contexto’. 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4"/>
          <p:cNvSpPr/>
          <p:nvPr/>
        </p:nvSpPr>
        <p:spPr>
          <a:xfrm rot="-2061980">
            <a:off x="52405" y="571965"/>
            <a:ext cx="1705988" cy="71287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8CB3E3"/>
          </a:solidFill>
          <a:ln>
            <a:noFill/>
          </a:ln>
          <a:effectLst>
            <a:outerShdw blurRad="190500" algn="ctr" dir="2700000" dist="228600">
              <a:srgbClr val="000000">
                <a:alpha val="2941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ETAPA 2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lustração da lousa verde | Vetor Premium" id="163" name="Google Shape;16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5399" y="2544889"/>
            <a:ext cx="10302928" cy="3581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4" name="Google Shape;164;p14"/>
          <p:cNvCxnSpPr/>
          <p:nvPr/>
        </p:nvCxnSpPr>
        <p:spPr>
          <a:xfrm>
            <a:off x="6096000" y="2729345"/>
            <a:ext cx="0" cy="3297382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5" name="Google Shape;165;p14"/>
          <p:cNvSpPr txBox="1"/>
          <p:nvPr/>
        </p:nvSpPr>
        <p:spPr>
          <a:xfrm>
            <a:off x="1246909" y="2809450"/>
            <a:ext cx="455814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600" u="none" cap="none" strike="noStrike">
                <a:solidFill>
                  <a:schemeClr val="lt1"/>
                </a:solidFill>
                <a:latin typeface="Quintessential"/>
                <a:ea typeface="Quintessential"/>
                <a:cs typeface="Quintessential"/>
                <a:sym typeface="Quintessential"/>
              </a:rPr>
              <a:t>Pontos comuns às respostas dos grupos </a:t>
            </a:r>
            <a:endParaRPr/>
          </a:p>
        </p:txBody>
      </p:sp>
      <p:sp>
        <p:nvSpPr>
          <p:cNvPr id="166" name="Google Shape;166;p14"/>
          <p:cNvSpPr txBox="1"/>
          <p:nvPr/>
        </p:nvSpPr>
        <p:spPr>
          <a:xfrm>
            <a:off x="6286151" y="2809450"/>
            <a:ext cx="474829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600" u="none" cap="none" strike="noStrike">
                <a:solidFill>
                  <a:schemeClr val="lt1"/>
                </a:solidFill>
                <a:latin typeface="Quintessential"/>
                <a:ea typeface="Quintessential"/>
                <a:cs typeface="Quintessential"/>
                <a:sym typeface="Quintessential"/>
              </a:rPr>
              <a:t>Pontos diferentes às respostas dos grupos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Google Shape;171;p15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172" name="Google Shape;172;p15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5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15"/>
          <p:cNvSpPr txBox="1"/>
          <p:nvPr>
            <p:ph type="title"/>
          </p:nvPr>
        </p:nvSpPr>
        <p:spPr>
          <a:xfrm>
            <a:off x="1578769" y="192487"/>
            <a:ext cx="9034462" cy="443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PARTE III – SISTEMATIZAÇÃO</a:t>
            </a:r>
            <a:endParaRPr/>
          </a:p>
        </p:txBody>
      </p:sp>
      <p:sp>
        <p:nvSpPr>
          <p:cNvPr id="175" name="Google Shape;175;p15"/>
          <p:cNvSpPr/>
          <p:nvPr/>
        </p:nvSpPr>
        <p:spPr>
          <a:xfrm>
            <a:off x="905399" y="1496484"/>
            <a:ext cx="10302928" cy="954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Análise das respostas elaboradas pelos grupos para a questão problematizadora, apresentada no ‘contexto’. 	</a:t>
            </a:r>
            <a:endParaRPr b="1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5"/>
          <p:cNvSpPr/>
          <p:nvPr/>
        </p:nvSpPr>
        <p:spPr>
          <a:xfrm rot="-2061980">
            <a:off x="52405" y="571965"/>
            <a:ext cx="1705988" cy="71287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8CB3E3"/>
          </a:solidFill>
          <a:ln>
            <a:noFill/>
          </a:ln>
          <a:effectLst>
            <a:outerShdw blurRad="190500" algn="ctr" dir="2700000" dist="228600">
              <a:srgbClr val="000000">
                <a:alpha val="2941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ETAPA 2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7" name="Google Shape;177;p15"/>
          <p:cNvCxnSpPr/>
          <p:nvPr/>
        </p:nvCxnSpPr>
        <p:spPr>
          <a:xfrm>
            <a:off x="6096000" y="2729345"/>
            <a:ext cx="0" cy="3297382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8" name="Google Shape;178;p15"/>
          <p:cNvSpPr/>
          <p:nvPr/>
        </p:nvSpPr>
        <p:spPr>
          <a:xfrm>
            <a:off x="905399" y="2951947"/>
            <a:ext cx="10302928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a) As respostas dos grupos possuem mais pontos comuns ou mais pontos diferentes? </a:t>
            </a:r>
            <a:endParaRPr/>
          </a:p>
          <a:p>
            <a:pPr indent="-336550" lvl="0" marL="5143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b) Qual(is) hipótese(s) podemos apresentar para explicar a resposta à questão anterior?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oogle Shape;183;p16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184" name="Google Shape;184;p16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6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6" name="Google Shape;186;p16"/>
          <p:cNvSpPr txBox="1"/>
          <p:nvPr>
            <p:ph type="title"/>
          </p:nvPr>
        </p:nvSpPr>
        <p:spPr>
          <a:xfrm>
            <a:off x="1578769" y="192487"/>
            <a:ext cx="9034462" cy="443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AVALIAÇÃO E ENCERRAMENTO </a:t>
            </a:r>
            <a:endParaRPr/>
          </a:p>
        </p:txBody>
      </p:sp>
      <p:cxnSp>
        <p:nvCxnSpPr>
          <p:cNvPr id="187" name="Google Shape;187;p16"/>
          <p:cNvCxnSpPr/>
          <p:nvPr/>
        </p:nvCxnSpPr>
        <p:spPr>
          <a:xfrm>
            <a:off x="6096000" y="2729345"/>
            <a:ext cx="0" cy="3297382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8" name="Google Shape;188;p16"/>
          <p:cNvSpPr/>
          <p:nvPr/>
        </p:nvSpPr>
        <p:spPr>
          <a:xfrm>
            <a:off x="905399" y="1613119"/>
            <a:ext cx="10302928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5143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Reflexões e exposições finais sobre o tema abordado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Lista de presença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17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194" name="Google Shape;194;p17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6" name="Google Shape;196;p17"/>
          <p:cNvSpPr/>
          <p:nvPr/>
        </p:nvSpPr>
        <p:spPr>
          <a:xfrm>
            <a:off x="938595" y="2136339"/>
            <a:ext cx="10314811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pt-BR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OBRIGADO(A) PELAS CONTRIBUIÇÕES </a:t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pt-BR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PELA PRESENÇA!</a:t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Painel Redondo Tecido Sublimado 3D Gratidão FRD-3051 - Felicitá" id="197" name="Google Shape;197;p17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6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55" name="Google Shape;55;p6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" name="Google Shape;57;p6"/>
          <p:cNvSpPr txBox="1"/>
          <p:nvPr>
            <p:ph type="title"/>
          </p:nvPr>
        </p:nvSpPr>
        <p:spPr>
          <a:xfrm>
            <a:off x="5006181" y="188123"/>
            <a:ext cx="2179638" cy="452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GESTORES</a:t>
            </a:r>
            <a:endParaRPr/>
          </a:p>
        </p:txBody>
      </p:sp>
      <p:sp>
        <p:nvSpPr>
          <p:cNvPr id="58" name="Google Shape;58;p6"/>
          <p:cNvSpPr txBox="1"/>
          <p:nvPr/>
        </p:nvSpPr>
        <p:spPr>
          <a:xfrm>
            <a:off x="2733600" y="1539678"/>
            <a:ext cx="6724800" cy="3736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ADRIANE BARBOSA NOGUEIRA LOPES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Prefeita Municipal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LUCAS HENRIQUE BITENCOURT DE SOUZA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Secretário Municipal de Educação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 CRISTINA CANTERO DORSA LIMA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Superintendente de Políticas Educacionais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 MARIA RIBAS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pt-BR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Chefe da Divisão </a:t>
            </a:r>
            <a:r>
              <a:rPr b="0" i="0" lang="pt-BR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Ensino Fundamental e Médio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/>
          <p:nvPr/>
        </p:nvSpPr>
        <p:spPr>
          <a:xfrm>
            <a:off x="2037742" y="1835545"/>
            <a:ext cx="2134800" cy="401637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anchorCtr="0" anchor="t" bIns="0" lIns="0" spcFirstLastPara="1" rIns="0" wrap="square" tIns="32375">
            <a:spAutoFit/>
          </a:bodyPr>
          <a:lstStyle/>
          <a:p>
            <a:pPr indent="0" lvl="0" marL="908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I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" name="Google Shape;64;p7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65" name="Google Shape;65;p7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7" name="Google Shape;67;p7"/>
          <p:cNvSpPr txBox="1"/>
          <p:nvPr>
            <p:ph type="title"/>
          </p:nvPr>
        </p:nvSpPr>
        <p:spPr>
          <a:xfrm>
            <a:off x="5400675" y="188123"/>
            <a:ext cx="1390650" cy="452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PAUTA</a:t>
            </a:r>
            <a:endParaRPr/>
          </a:p>
        </p:txBody>
      </p:sp>
      <p:sp>
        <p:nvSpPr>
          <p:cNvPr id="68" name="Google Shape;68;p7"/>
          <p:cNvSpPr txBox="1"/>
          <p:nvPr/>
        </p:nvSpPr>
        <p:spPr>
          <a:xfrm>
            <a:off x="2037742" y="2411149"/>
            <a:ext cx="2134800" cy="401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8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II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" name="Google Shape;69;p7"/>
          <p:cNvPicPr preferRelativeResize="0"/>
          <p:nvPr/>
        </p:nvPicPr>
        <p:blipFill rotWithShape="1">
          <a:blip r:embed="rId3">
            <a:alphaModFix/>
          </a:blip>
          <a:srcRect b="0" l="19270" r="17984" t="7626"/>
          <a:stretch/>
        </p:blipFill>
        <p:spPr>
          <a:xfrm>
            <a:off x="7270341" y="2950782"/>
            <a:ext cx="1575741" cy="122915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7"/>
          <p:cNvSpPr txBox="1"/>
          <p:nvPr/>
        </p:nvSpPr>
        <p:spPr>
          <a:xfrm>
            <a:off x="4395055" y="2410912"/>
            <a:ext cx="7326313" cy="40163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PROBLEMATIZAÇÃO 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7"/>
          <p:cNvSpPr txBox="1"/>
          <p:nvPr/>
        </p:nvSpPr>
        <p:spPr>
          <a:xfrm>
            <a:off x="4395057" y="1835545"/>
            <a:ext cx="7326313" cy="403225"/>
          </a:xfrm>
          <a:prstGeom prst="rect">
            <a:avLst/>
          </a:prstGeom>
          <a:solidFill>
            <a:srgbClr val="A8D08C"/>
          </a:solidFill>
          <a:ln>
            <a:noFill/>
          </a:ln>
        </p:spPr>
        <p:txBody>
          <a:bodyPr anchorCtr="0" anchor="t" bIns="0" lIns="0" spcFirstLastPara="1" rIns="0" wrap="square" tIns="32375">
            <a:spAutoFit/>
          </a:bodyPr>
          <a:lstStyle/>
          <a:p>
            <a:pPr indent="0" lvl="0" marL="908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CONTEXTO 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7"/>
          <p:cNvSpPr txBox="1"/>
          <p:nvPr/>
        </p:nvSpPr>
        <p:spPr>
          <a:xfrm>
            <a:off x="2037742" y="1201005"/>
            <a:ext cx="9663970" cy="402032"/>
          </a:xfrm>
          <a:prstGeom prst="rect">
            <a:avLst/>
          </a:prstGeom>
          <a:solidFill>
            <a:srgbClr val="9CC2E5"/>
          </a:solidFill>
          <a:ln>
            <a:noFill/>
          </a:ln>
        </p:spPr>
        <p:txBody>
          <a:bodyPr anchorCtr="0" anchor="t" bIns="0" lIns="0" spcFirstLastPara="1" rIns="0" wrap="square" tIns="323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APRESENTAÇÃO E BOAS-VINDAS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7"/>
          <p:cNvSpPr txBox="1"/>
          <p:nvPr/>
        </p:nvSpPr>
        <p:spPr>
          <a:xfrm>
            <a:off x="4395054" y="5570016"/>
            <a:ext cx="7353426" cy="4016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488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AVALIAÇÃO e ENCERRAMENTO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4" name="Google Shape;7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37623" y="3067196"/>
            <a:ext cx="935038" cy="9779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7"/>
          <p:cNvSpPr txBox="1"/>
          <p:nvPr/>
        </p:nvSpPr>
        <p:spPr>
          <a:xfrm>
            <a:off x="838924" y="1202927"/>
            <a:ext cx="1080655" cy="400110"/>
          </a:xfrm>
          <a:prstGeom prst="rect">
            <a:avLst/>
          </a:prstGeom>
          <a:solidFill>
            <a:srgbClr val="93B3D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min. </a:t>
            </a:r>
            <a:endParaRPr/>
          </a:p>
        </p:txBody>
      </p:sp>
      <p:sp>
        <p:nvSpPr>
          <p:cNvPr id="76" name="Google Shape;76;p7"/>
          <p:cNvSpPr txBox="1"/>
          <p:nvPr/>
        </p:nvSpPr>
        <p:spPr>
          <a:xfrm>
            <a:off x="838924" y="1848340"/>
            <a:ext cx="1080655" cy="400110"/>
          </a:xfrm>
          <a:prstGeom prst="rect">
            <a:avLst/>
          </a:prstGeom>
          <a:solidFill>
            <a:srgbClr val="C2D59B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 min. </a:t>
            </a:r>
            <a:endParaRPr/>
          </a:p>
        </p:txBody>
      </p:sp>
      <p:sp>
        <p:nvSpPr>
          <p:cNvPr id="77" name="Google Shape;77;p7"/>
          <p:cNvSpPr txBox="1"/>
          <p:nvPr/>
        </p:nvSpPr>
        <p:spPr>
          <a:xfrm>
            <a:off x="838924" y="2412439"/>
            <a:ext cx="1080655" cy="4001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hora </a:t>
            </a:r>
            <a:endParaRPr/>
          </a:p>
        </p:txBody>
      </p:sp>
      <p:sp>
        <p:nvSpPr>
          <p:cNvPr id="78" name="Google Shape;78;p7"/>
          <p:cNvSpPr txBox="1"/>
          <p:nvPr/>
        </p:nvSpPr>
        <p:spPr>
          <a:xfrm>
            <a:off x="838924" y="4272411"/>
            <a:ext cx="1080655" cy="400110"/>
          </a:xfrm>
          <a:prstGeom prst="rect">
            <a:avLst/>
          </a:prstGeom>
          <a:solidFill>
            <a:srgbClr val="E5B8B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 min. </a:t>
            </a:r>
            <a:endParaRPr/>
          </a:p>
        </p:txBody>
      </p:sp>
      <p:sp>
        <p:nvSpPr>
          <p:cNvPr id="79" name="Google Shape;79;p7"/>
          <p:cNvSpPr txBox="1"/>
          <p:nvPr/>
        </p:nvSpPr>
        <p:spPr>
          <a:xfrm>
            <a:off x="838924" y="5571544"/>
            <a:ext cx="1080655" cy="40011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 min. </a:t>
            </a:r>
            <a:endParaRPr/>
          </a:p>
        </p:txBody>
      </p:sp>
      <p:sp>
        <p:nvSpPr>
          <p:cNvPr id="80" name="Google Shape;80;p7"/>
          <p:cNvSpPr txBox="1"/>
          <p:nvPr/>
        </p:nvSpPr>
        <p:spPr>
          <a:xfrm>
            <a:off x="2037742" y="4268621"/>
            <a:ext cx="2134800" cy="401400"/>
          </a:xfrm>
          <a:prstGeom prst="rect">
            <a:avLst/>
          </a:prstGeom>
          <a:solidFill>
            <a:srgbClr val="E5B8B7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8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III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7"/>
          <p:cNvSpPr txBox="1"/>
          <p:nvPr/>
        </p:nvSpPr>
        <p:spPr>
          <a:xfrm>
            <a:off x="2037742" y="4916464"/>
            <a:ext cx="2134800" cy="401400"/>
          </a:xfrm>
          <a:prstGeom prst="rect">
            <a:avLst/>
          </a:prstGeom>
          <a:solidFill>
            <a:srgbClr val="E5B8B7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8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III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7"/>
          <p:cNvSpPr txBox="1"/>
          <p:nvPr/>
        </p:nvSpPr>
        <p:spPr>
          <a:xfrm>
            <a:off x="4395054" y="4259740"/>
            <a:ext cx="7326313" cy="401637"/>
          </a:xfrm>
          <a:prstGeom prst="rect">
            <a:avLst/>
          </a:prstGeom>
          <a:solidFill>
            <a:srgbClr val="E5B8B7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ETAPA 1 – SISTEMATIZAÇÃO 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7"/>
          <p:cNvSpPr txBox="1"/>
          <p:nvPr/>
        </p:nvSpPr>
        <p:spPr>
          <a:xfrm>
            <a:off x="4395057" y="4916346"/>
            <a:ext cx="7326313" cy="401637"/>
          </a:xfrm>
          <a:prstGeom prst="rect">
            <a:avLst/>
          </a:prstGeom>
          <a:solidFill>
            <a:srgbClr val="E5B8B7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ETAPA 2 – SISTEMATIZAÇÃO </a:t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7"/>
          <p:cNvSpPr txBox="1"/>
          <p:nvPr/>
        </p:nvSpPr>
        <p:spPr>
          <a:xfrm>
            <a:off x="838924" y="4917109"/>
            <a:ext cx="1080655" cy="400110"/>
          </a:xfrm>
          <a:prstGeom prst="rect">
            <a:avLst/>
          </a:prstGeom>
          <a:solidFill>
            <a:srgbClr val="E5B8B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 min. </a:t>
            </a:r>
            <a:endParaRPr/>
          </a:p>
        </p:txBody>
      </p:sp>
      <p:sp>
        <p:nvSpPr>
          <p:cNvPr id="85" name="Google Shape;85;p7"/>
          <p:cNvSpPr txBox="1"/>
          <p:nvPr/>
        </p:nvSpPr>
        <p:spPr>
          <a:xfrm>
            <a:off x="2037742" y="5568077"/>
            <a:ext cx="2134800" cy="4016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0" lIns="0" spcFirstLastPara="1" rIns="0" wrap="square" tIns="31750">
            <a:spAutoFit/>
          </a:bodyPr>
          <a:lstStyle/>
          <a:p>
            <a:pPr indent="0" lvl="0" marL="90488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IV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8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91" name="Google Shape;91;p8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85400" y="192487"/>
            <a:ext cx="9421200" cy="443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JORNADA PEDAGÓGICA – 1º DIA</a:t>
            </a:r>
            <a:endParaRPr/>
          </a:p>
        </p:txBody>
      </p:sp>
      <p:pic>
        <p:nvPicPr>
          <p:cNvPr id="94" name="Google Shape;94;p8"/>
          <p:cNvPicPr preferRelativeResize="0"/>
          <p:nvPr/>
        </p:nvPicPr>
        <p:blipFill rotWithShape="1">
          <a:blip r:embed="rId3">
            <a:alphaModFix/>
          </a:blip>
          <a:srcRect b="39998" l="14939" r="10363" t="21110"/>
          <a:stretch/>
        </p:blipFill>
        <p:spPr>
          <a:xfrm>
            <a:off x="789708" y="2804003"/>
            <a:ext cx="1662547" cy="1538352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8"/>
          <p:cNvSpPr txBox="1"/>
          <p:nvPr/>
        </p:nvSpPr>
        <p:spPr>
          <a:xfrm>
            <a:off x="2860963" y="2137940"/>
            <a:ext cx="8659091" cy="2870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Analisar as competências, as habilidades e as aprendizagens essenciais, apresentar os elementos gerais ligados ao Referencial Curricular da Reme de Campo Grande, bem como discutir os planos de ensino anual e plano de aula, documentos estruturantes da prática docente.</a:t>
            </a:r>
            <a:endParaRPr/>
          </a:p>
        </p:txBody>
      </p:sp>
      <p:sp>
        <p:nvSpPr>
          <p:cNvPr id="96" name="Google Shape;96;p8"/>
          <p:cNvSpPr txBox="1"/>
          <p:nvPr/>
        </p:nvSpPr>
        <p:spPr>
          <a:xfrm>
            <a:off x="4140777" y="1175535"/>
            <a:ext cx="609946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 GERAL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9"/>
          <p:cNvGrpSpPr/>
          <p:nvPr/>
        </p:nvGrpSpPr>
        <p:grpSpPr>
          <a:xfrm>
            <a:off x="0" y="-3567"/>
            <a:ext cx="12192000" cy="828685"/>
            <a:chOff x="0" y="0"/>
            <a:chExt cx="12192000" cy="829310"/>
          </a:xfrm>
        </p:grpSpPr>
        <p:sp>
          <p:nvSpPr>
            <p:cNvPr id="102" name="Google Shape;102;p9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" name="Google Shape;104;p9"/>
          <p:cNvSpPr txBox="1"/>
          <p:nvPr>
            <p:ph type="title"/>
          </p:nvPr>
        </p:nvSpPr>
        <p:spPr>
          <a:xfrm>
            <a:off x="1385094" y="188920"/>
            <a:ext cx="9421812" cy="443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PARTE I – CONTEXTO</a:t>
            </a:r>
            <a:endParaRPr/>
          </a:p>
        </p:txBody>
      </p:sp>
      <p:sp>
        <p:nvSpPr>
          <p:cNvPr id="105" name="Google Shape;105;p9"/>
          <p:cNvSpPr txBox="1"/>
          <p:nvPr/>
        </p:nvSpPr>
        <p:spPr>
          <a:xfrm>
            <a:off x="1335242" y="4990552"/>
            <a:ext cx="9448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9"/>
          <p:cNvSpPr txBox="1"/>
          <p:nvPr/>
        </p:nvSpPr>
        <p:spPr>
          <a:xfrm>
            <a:off x="4425673" y="1913514"/>
            <a:ext cx="7430357" cy="32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 contemplar as aprendizagens essenciais na sua prática pedagógica?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pt-BR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9"/>
          <p:cNvPicPr preferRelativeResize="0"/>
          <p:nvPr/>
        </p:nvPicPr>
        <p:blipFill rotWithShape="1">
          <a:blip r:embed="rId3">
            <a:alphaModFix/>
          </a:blip>
          <a:srcRect b="-1136" l="0" r="0" t="-1"/>
          <a:stretch/>
        </p:blipFill>
        <p:spPr>
          <a:xfrm>
            <a:off x="241381" y="1328761"/>
            <a:ext cx="3946155" cy="4452257"/>
          </a:xfrm>
          <a:prstGeom prst="rect">
            <a:avLst/>
          </a:prstGeom>
          <a:solidFill>
            <a:srgbClr val="ECECEC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10"/>
          <p:cNvGrpSpPr/>
          <p:nvPr/>
        </p:nvGrpSpPr>
        <p:grpSpPr>
          <a:xfrm>
            <a:off x="0" y="0"/>
            <a:ext cx="12192000" cy="828647"/>
            <a:chOff x="0" y="0"/>
            <a:chExt cx="12192000" cy="829310"/>
          </a:xfrm>
        </p:grpSpPr>
        <p:sp>
          <p:nvSpPr>
            <p:cNvPr id="113" name="Google Shape;113;p10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5" name="Google Shape;115;p10"/>
          <p:cNvSpPr txBox="1"/>
          <p:nvPr>
            <p:ph type="title"/>
          </p:nvPr>
        </p:nvSpPr>
        <p:spPr>
          <a:xfrm>
            <a:off x="1385100" y="192473"/>
            <a:ext cx="94218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PARTE II – PROBLEMATIZAÇÃO </a:t>
            </a:r>
            <a:endParaRPr/>
          </a:p>
        </p:txBody>
      </p:sp>
      <p:sp>
        <p:nvSpPr>
          <p:cNvPr id="116" name="Google Shape;116;p10"/>
          <p:cNvSpPr txBox="1"/>
          <p:nvPr/>
        </p:nvSpPr>
        <p:spPr>
          <a:xfrm>
            <a:off x="1335242" y="4990552"/>
            <a:ext cx="9448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0"/>
          <p:cNvSpPr txBox="1"/>
          <p:nvPr/>
        </p:nvSpPr>
        <p:spPr>
          <a:xfrm>
            <a:off x="1487642" y="5142952"/>
            <a:ext cx="9448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0"/>
          <p:cNvSpPr txBox="1"/>
          <p:nvPr/>
        </p:nvSpPr>
        <p:spPr>
          <a:xfrm>
            <a:off x="1140000" y="3651800"/>
            <a:ext cx="48336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0"/>
          <p:cNvSpPr/>
          <p:nvPr/>
        </p:nvSpPr>
        <p:spPr>
          <a:xfrm>
            <a:off x="0" y="828647"/>
            <a:ext cx="12192000" cy="602935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7621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Formar grupos;</a:t>
            </a:r>
            <a:endParaRPr/>
          </a:p>
          <a:p>
            <a:pPr indent="0" lvl="0" marL="17621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7621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Cada grupo deverá:</a:t>
            </a:r>
            <a:endParaRPr/>
          </a:p>
          <a:p>
            <a:pPr indent="0" lvl="0" marL="17621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ler o texto-base: </a:t>
            </a:r>
            <a:endParaRPr/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“Elementos para a prática pedagógica na Rede Municipal de Ensino”;</a:t>
            </a:r>
            <a:endParaRPr/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ler os documentos complementares: </a:t>
            </a:r>
            <a:endParaRPr/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01 – Intencionalidade pedagógica;</a:t>
            </a:r>
            <a:endParaRPr/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02 – Priorização e flexibilização curricular;</a:t>
            </a:r>
            <a:endParaRPr/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 03 – Fluxograma do texto-base.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oogle Shape;124;p11"/>
          <p:cNvGrpSpPr/>
          <p:nvPr/>
        </p:nvGrpSpPr>
        <p:grpSpPr>
          <a:xfrm>
            <a:off x="0" y="0"/>
            <a:ext cx="12192000" cy="828647"/>
            <a:chOff x="0" y="0"/>
            <a:chExt cx="12192000" cy="829310"/>
          </a:xfrm>
        </p:grpSpPr>
        <p:sp>
          <p:nvSpPr>
            <p:cNvPr id="125" name="Google Shape;125;p11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1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" name="Google Shape;127;p11"/>
          <p:cNvSpPr txBox="1"/>
          <p:nvPr>
            <p:ph type="title"/>
          </p:nvPr>
        </p:nvSpPr>
        <p:spPr>
          <a:xfrm>
            <a:off x="1385100" y="192473"/>
            <a:ext cx="94218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PARTE II – PROBLEMATIZAÇÃO </a:t>
            </a:r>
            <a:endParaRPr/>
          </a:p>
        </p:txBody>
      </p:sp>
      <p:sp>
        <p:nvSpPr>
          <p:cNvPr id="128" name="Google Shape;128;p11"/>
          <p:cNvSpPr txBox="1"/>
          <p:nvPr/>
        </p:nvSpPr>
        <p:spPr>
          <a:xfrm>
            <a:off x="1335242" y="4990552"/>
            <a:ext cx="9448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1"/>
          <p:cNvSpPr txBox="1"/>
          <p:nvPr/>
        </p:nvSpPr>
        <p:spPr>
          <a:xfrm>
            <a:off x="1487642" y="5142952"/>
            <a:ext cx="9448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1"/>
          <p:cNvSpPr txBox="1"/>
          <p:nvPr/>
        </p:nvSpPr>
        <p:spPr>
          <a:xfrm>
            <a:off x="1140000" y="3651800"/>
            <a:ext cx="48336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1"/>
          <p:cNvSpPr txBox="1"/>
          <p:nvPr/>
        </p:nvSpPr>
        <p:spPr>
          <a:xfrm>
            <a:off x="288162" y="1194407"/>
            <a:ext cx="11710798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Cada grupo deverá: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Elaborar uma resposta à questão problematizadora do ‘contexto’, abordando as seguintes dimensões: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a) Planejamento;</a:t>
            </a:r>
            <a:endParaRPr/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b) Intencionalidade pedagógica;</a:t>
            </a:r>
            <a:endParaRPr/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175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c) Priorização e flexibilização curricular.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2"/>
          <p:cNvGrpSpPr/>
          <p:nvPr/>
        </p:nvGrpSpPr>
        <p:grpSpPr>
          <a:xfrm>
            <a:off x="0" y="0"/>
            <a:ext cx="12192000" cy="828647"/>
            <a:chOff x="0" y="0"/>
            <a:chExt cx="12192000" cy="829310"/>
          </a:xfrm>
        </p:grpSpPr>
        <p:sp>
          <p:nvSpPr>
            <p:cNvPr id="137" name="Google Shape;137;p12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2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" name="Google Shape;139;p12"/>
          <p:cNvSpPr txBox="1"/>
          <p:nvPr>
            <p:ph type="title"/>
          </p:nvPr>
        </p:nvSpPr>
        <p:spPr>
          <a:xfrm>
            <a:off x="4928400" y="192473"/>
            <a:ext cx="23352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INTERVALO</a:t>
            </a:r>
            <a:endParaRPr/>
          </a:p>
        </p:txBody>
      </p:sp>
      <p:pic>
        <p:nvPicPr>
          <p:cNvPr id="140" name="Google Shape;140;p12"/>
          <p:cNvPicPr preferRelativeResize="0"/>
          <p:nvPr/>
        </p:nvPicPr>
        <p:blipFill rotWithShape="1">
          <a:blip r:embed="rId3">
            <a:alphaModFix/>
          </a:blip>
          <a:srcRect b="0" l="-2917" r="0" t="0"/>
          <a:stretch/>
        </p:blipFill>
        <p:spPr>
          <a:xfrm>
            <a:off x="6629401" y="2530475"/>
            <a:ext cx="2687637" cy="273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2"/>
          <p:cNvPicPr preferRelativeResize="0"/>
          <p:nvPr/>
        </p:nvPicPr>
        <p:blipFill rotWithShape="1">
          <a:blip r:embed="rId4">
            <a:alphaModFix/>
          </a:blip>
          <a:srcRect b="0" l="19268" r="17988" t="7629"/>
          <a:stretch/>
        </p:blipFill>
        <p:spPr>
          <a:xfrm>
            <a:off x="2401888" y="2514600"/>
            <a:ext cx="3160713" cy="252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13"/>
          <p:cNvGrpSpPr/>
          <p:nvPr/>
        </p:nvGrpSpPr>
        <p:grpSpPr>
          <a:xfrm>
            <a:off x="0" y="0"/>
            <a:ext cx="12192000" cy="828685"/>
            <a:chOff x="0" y="0"/>
            <a:chExt cx="12192000" cy="829310"/>
          </a:xfrm>
        </p:grpSpPr>
        <p:sp>
          <p:nvSpPr>
            <p:cNvPr id="147" name="Google Shape;147;p13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12192000" y="0"/>
                  </a:moveTo>
                  <a:lnTo>
                    <a:pt x="0" y="0"/>
                  </a:lnTo>
                  <a:lnTo>
                    <a:pt x="0" y="829055"/>
                  </a:lnTo>
                  <a:lnTo>
                    <a:pt x="12192000" y="8290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0" y="0"/>
              <a:ext cx="12192000" cy="829310"/>
            </a:xfrm>
            <a:custGeom>
              <a:rect b="b" l="l" r="r" t="t"/>
              <a:pathLst>
                <a:path extrusionOk="0" h="829310" w="12192000">
                  <a:moveTo>
                    <a:pt x="0" y="0"/>
                  </a:moveTo>
                  <a:lnTo>
                    <a:pt x="12192000" y="0"/>
                  </a:lnTo>
                  <a:lnTo>
                    <a:pt x="12192000" y="829056"/>
                  </a:lnTo>
                  <a:lnTo>
                    <a:pt x="0" y="829056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cmpd="sng" w="12700">
              <a:solidFill>
                <a:srgbClr val="3153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9" name="Google Shape;149;p13"/>
          <p:cNvSpPr txBox="1"/>
          <p:nvPr>
            <p:ph type="title"/>
          </p:nvPr>
        </p:nvSpPr>
        <p:spPr>
          <a:xfrm>
            <a:off x="1578769" y="192487"/>
            <a:ext cx="9034462" cy="443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PARTE III – SISTEMATIZAÇÃO</a:t>
            </a:r>
            <a:endParaRPr/>
          </a:p>
        </p:txBody>
      </p:sp>
      <p:sp>
        <p:nvSpPr>
          <p:cNvPr id="150" name="Google Shape;150;p13"/>
          <p:cNvSpPr/>
          <p:nvPr/>
        </p:nvSpPr>
        <p:spPr>
          <a:xfrm>
            <a:off x="602849" y="2494517"/>
            <a:ext cx="6435259" cy="2308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pt-BR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Socialização das respostas elaboradas pelos grupos para a questão problematizadora, apresentada no ‘contexto’. 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3"/>
          <p:cNvSpPr/>
          <p:nvPr/>
        </p:nvSpPr>
        <p:spPr>
          <a:xfrm rot="-2061980">
            <a:off x="52405" y="571965"/>
            <a:ext cx="1705988" cy="71287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8CB3E3"/>
          </a:solidFill>
          <a:ln>
            <a:noFill/>
          </a:ln>
          <a:effectLst>
            <a:outerShdw blurRad="190500" algn="ctr" dir="2700000" dist="228600">
              <a:srgbClr val="000000">
                <a:alpha val="2941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ETAPA 1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ocialização. O que é socialização? - PrePara ENEM" id="152" name="Google Shape;15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35247" y="2180082"/>
            <a:ext cx="4537067" cy="29371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