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Open Sans ExtraBold" panose="020B0604020202020204" charset="0"/>
      <p:bold r:id="rId35"/>
      <p:boldItalic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  <p:embeddedFont>
      <p:font typeface="Arial Black" panose="020B0A04020102020204" pitchFamily="34" charset="0"/>
      <p:regular r:id="rId41"/>
      <p:bold r:id="rId42"/>
    </p:embeddedFont>
    <p:embeddedFont>
      <p:font typeface="Algerian" panose="04020705040A02060702" pitchFamily="82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fMGMlaz6h1UUAKSacf8v7dGxd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B6425D-4253-4388-9BEE-57EBC8143776}">
  <a:tblStyle styleId="{1FB6425D-4253-4388-9BEE-57EBC814377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ddb42eb24f_0_1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1ddb42eb24f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ddb42eb24f_0_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1ddb42eb24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ddb42eb24f_0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1ddb42eb24f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ddb42eb24f_0_1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g1ddb42eb24f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Os recursos de manipulação que dão suporte a aula do professor de matemática.</a:t>
            </a:r>
            <a:endParaRPr/>
          </a:p>
        </p:txBody>
      </p:sp>
      <p:sp>
        <p:nvSpPr>
          <p:cNvPr id="285" name="Google Shape;28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Arial Rounded"/>
              <a:buNone/>
            </a:pPr>
            <a:r>
              <a:rPr lang="pt-BR" sz="1200" b="1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Cabe lembrar que há habilidades que não devem ser trabalhadas integralmente em um bimestre, exatamente por configurar conhecimentos densos e que precisam ser revisitado durante o ano várias vezes, mesmo que isto não esteja posto na distribuição das habilidades por bimestre.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>
              <a:solidFill>
                <a:srgbClr val="1F3864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200"/>
              <a:buFont typeface="Arial Rounded"/>
              <a:buNone/>
            </a:pPr>
            <a:r>
              <a:rPr lang="pt-BR" sz="1200" b="1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Citar habilidade que envolvem as 4 operações com números inteiros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As habilidades em questão correspondem ao 5º, 6º e 7º ano nesta ordem. Todas elas envolvem a representação dos números racionais  relacionando-os com a reta numérica, no entanto podemos perceber que no quinto ano o aluno deve ter apenas uma noção de comparação e ordem entre esses números. No sexto ano o aluno deve reconhecer e relacionar as diferentes representações dos números racionais positivos, e no 7º ano espera-se que ele tenha uma maior maestria para articular os conhecimentos exigidos além de aprofundar os conceitos ao aplicar a diferentes contextos.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Nós professores precisamos compreender até onde devemos ir ao desenvolver cada habilidade, se caso eu queira ir além, é necessário ter previsão para se cumprir todas 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Próximo slide entra o professor Agnaldo1!!!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ddb42eb24f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g1ddb42eb24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dde42a691b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1dde42a691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5" name="Google Shape;41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2" name="Google Shape;42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 sz="1800">
                <a:latin typeface="Times New Roman"/>
                <a:ea typeface="Times New Roman"/>
                <a:cs typeface="Times New Roman"/>
                <a:sym typeface="Times New Roman"/>
              </a:rPr>
              <a:t>Elaboração do Referencial - Com esse olhar, amplia-se o conhecimento dos estudantes dos anos iniciais do ensino fundamental que, em geral, para desenvolver, sistematizar e consolidar os conhecimentos matemáticos, precisam fazer uso de recursos didático-pedagógicos; negociar significados e sistematizar conceitos por meio dos diálogos que estabelecem no espaço de comunicação.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Números; Álgebra; Geometria; Grandezas e medidas; Probabilidade e estatística.</a:t>
            </a:r>
            <a:endParaRPr dirty="0"/>
          </a:p>
        </p:txBody>
      </p:sp>
      <p:sp>
        <p:nvSpPr>
          <p:cNvPr id="210" name="Google Shape;2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8" name="Google Shape;13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4.pn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4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/>
          <p:nvPr/>
        </p:nvSpPr>
        <p:spPr>
          <a:xfrm>
            <a:off x="2288374" y="2875002"/>
            <a:ext cx="761525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pt-BR" sz="6600" b="0" i="0" u="none" strike="noStrike" cap="none" dirty="0">
                <a:solidFill>
                  <a:srgbClr val="3272C0"/>
                </a:solidFill>
                <a:latin typeface="Arial Black"/>
                <a:ea typeface="Arial Black"/>
                <a:cs typeface="Arial Black"/>
                <a:sym typeface="Arial Black"/>
              </a:rPr>
              <a:t>MATEMÁTICA</a:t>
            </a:r>
            <a:endParaRPr sz="1400" b="0" i="0" u="none" strike="noStrike" cap="none" dirty="0">
              <a:solidFill>
                <a:srgbClr val="3272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g1ddb42eb24f_0_138"/>
          <p:cNvGrpSpPr/>
          <p:nvPr/>
        </p:nvGrpSpPr>
        <p:grpSpPr>
          <a:xfrm>
            <a:off x="882363" y="909222"/>
            <a:ext cx="9974658" cy="5205708"/>
            <a:chOff x="1229706" y="806076"/>
            <a:chExt cx="9110940" cy="4983923"/>
          </a:xfrm>
        </p:grpSpPr>
        <p:pic>
          <p:nvPicPr>
            <p:cNvPr id="226" name="Google Shape;226;g1ddb42eb24f_0_1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29706" y="806076"/>
              <a:ext cx="9110939" cy="25880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g1ddb42eb24f_0_1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89844" y="3502037"/>
              <a:ext cx="9050802" cy="22879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8" name="Google Shape;228;g1ddb42eb24f_0_138"/>
          <p:cNvSpPr/>
          <p:nvPr/>
        </p:nvSpPr>
        <p:spPr>
          <a:xfrm>
            <a:off x="5977217" y="3244334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9" name="Google Shape;229;g1ddb42eb24f_0_138"/>
          <p:cNvGrpSpPr/>
          <p:nvPr/>
        </p:nvGrpSpPr>
        <p:grpSpPr>
          <a:xfrm>
            <a:off x="3850324" y="833059"/>
            <a:ext cx="3853469" cy="3132905"/>
            <a:chOff x="36980" y="599354"/>
            <a:chExt cx="2832600" cy="3416100"/>
          </a:xfrm>
        </p:grpSpPr>
        <p:sp>
          <p:nvSpPr>
            <p:cNvPr id="230" name="Google Shape;230;g1ddb42eb24f_0_138"/>
            <p:cNvSpPr/>
            <p:nvPr/>
          </p:nvSpPr>
          <p:spPr>
            <a:xfrm>
              <a:off x="923480" y="599354"/>
              <a:ext cx="1946100" cy="117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-10000" y="22500"/>
                  </a:moveTo>
                  <a:lnTo>
                    <a:pt x="-20000" y="22500"/>
                  </a:lnTo>
                  <a:lnTo>
                    <a:pt x="-43424" y="36203"/>
                  </a:lnTo>
                  <a:lnTo>
                    <a:pt x="-70390" y="52836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Objetos de conhecimento – aqui entendidos como conteúdos, conceitos e processos </a:t>
              </a: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31" name="Google Shape;231;g1ddb42eb24f_0_138"/>
            <p:cNvCxnSpPr>
              <a:endCxn id="230" idx="2"/>
            </p:cNvCxnSpPr>
            <p:nvPr/>
          </p:nvCxnSpPr>
          <p:spPr>
            <a:xfrm rot="10800000" flipH="1">
              <a:off x="36980" y="1184354"/>
              <a:ext cx="886500" cy="28311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32" name="Google Shape;232;g1ddb42eb24f_0_138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3272C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MATEMÁTICA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g1ddb42eb24f_0_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84950" y="6194050"/>
            <a:ext cx="209550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g1ddb42eb24f_0_155"/>
          <p:cNvGrpSpPr/>
          <p:nvPr/>
        </p:nvGrpSpPr>
        <p:grpSpPr>
          <a:xfrm>
            <a:off x="882363" y="909222"/>
            <a:ext cx="9974658" cy="5205708"/>
            <a:chOff x="1229706" y="806076"/>
            <a:chExt cx="9110940" cy="4983923"/>
          </a:xfrm>
        </p:grpSpPr>
        <p:pic>
          <p:nvPicPr>
            <p:cNvPr id="239" name="Google Shape;239;g1ddb42eb24f_0_15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29706" y="806076"/>
              <a:ext cx="9110939" cy="25880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g1ddb42eb24f_0_15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89844" y="3502037"/>
              <a:ext cx="9050802" cy="22879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1" name="Google Shape;241;g1ddb42eb24f_0_155"/>
          <p:cNvSpPr/>
          <p:nvPr/>
        </p:nvSpPr>
        <p:spPr>
          <a:xfrm>
            <a:off x="5977217" y="3244334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" name="Google Shape;242;g1ddb42eb24f_0_155"/>
          <p:cNvGrpSpPr/>
          <p:nvPr/>
        </p:nvGrpSpPr>
        <p:grpSpPr>
          <a:xfrm>
            <a:off x="6095812" y="837011"/>
            <a:ext cx="5123987" cy="3079262"/>
            <a:chOff x="5815392" y="247075"/>
            <a:chExt cx="5198850" cy="4019400"/>
          </a:xfrm>
        </p:grpSpPr>
        <p:sp>
          <p:nvSpPr>
            <p:cNvPr id="243" name="Google Shape;243;g1ddb42eb24f_0_155"/>
            <p:cNvSpPr/>
            <p:nvPr/>
          </p:nvSpPr>
          <p:spPr>
            <a:xfrm>
              <a:off x="6778542" y="247075"/>
              <a:ext cx="4235700" cy="137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-1578" y="66756"/>
                  </a:moveTo>
                  <a:lnTo>
                    <a:pt x="-44329" y="59202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Habilidades – estão relacionadas a diferentes objetos de conhecimento</a:t>
              </a:r>
              <a:r>
                <a:rPr lang="pt-BR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4" name="Google Shape;244;g1ddb42eb24f_0_155"/>
            <p:cNvCxnSpPr>
              <a:stCxn id="243" idx="1"/>
            </p:cNvCxnSpPr>
            <p:nvPr/>
          </p:nvCxnSpPr>
          <p:spPr>
            <a:xfrm flipH="1">
              <a:off x="5815392" y="1617775"/>
              <a:ext cx="3081000" cy="26487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45" name="Google Shape;245;g1ddb42eb24f_0_155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3272C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MATEMÁTICA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g1ddb42eb24f_0_1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84950" y="6194050"/>
            <a:ext cx="209550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g1ddb42eb24f_0_172"/>
          <p:cNvGrpSpPr/>
          <p:nvPr/>
        </p:nvGrpSpPr>
        <p:grpSpPr>
          <a:xfrm>
            <a:off x="882363" y="909222"/>
            <a:ext cx="9974658" cy="5205708"/>
            <a:chOff x="1229706" y="806076"/>
            <a:chExt cx="9110940" cy="4983923"/>
          </a:xfrm>
        </p:grpSpPr>
        <p:pic>
          <p:nvPicPr>
            <p:cNvPr id="252" name="Google Shape;252;g1ddb42eb24f_0_17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29706" y="806076"/>
              <a:ext cx="9110939" cy="25880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g1ddb42eb24f_0_17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89844" y="3502037"/>
              <a:ext cx="9050802" cy="22879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4" name="Google Shape;254;g1ddb42eb24f_0_172"/>
          <p:cNvSpPr/>
          <p:nvPr/>
        </p:nvSpPr>
        <p:spPr>
          <a:xfrm>
            <a:off x="5977217" y="3244334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g1ddb42eb24f_0_172"/>
          <p:cNvGrpSpPr/>
          <p:nvPr/>
        </p:nvGrpSpPr>
        <p:grpSpPr>
          <a:xfrm>
            <a:off x="3308650" y="1107441"/>
            <a:ext cx="4611417" cy="2643668"/>
            <a:chOff x="10082099" y="416061"/>
            <a:chExt cx="5691000" cy="3192450"/>
          </a:xfrm>
        </p:grpSpPr>
        <p:sp>
          <p:nvSpPr>
            <p:cNvPr id="256" name="Google Shape;256;g1ddb42eb24f_0_172"/>
            <p:cNvSpPr/>
            <p:nvPr/>
          </p:nvSpPr>
          <p:spPr>
            <a:xfrm>
              <a:off x="10082099" y="416061"/>
              <a:ext cx="4235700" cy="168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120212" y="11360"/>
                  </a:moveTo>
                  <a:lnTo>
                    <a:pt x="166434" y="-2866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Conhecimentos Específicos – estão relacionados os diferentes conhecimentos que compõem as habilidades.</a:t>
              </a: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57" name="Google Shape;257;g1ddb42eb24f_0_172"/>
            <p:cNvCxnSpPr>
              <a:stCxn id="256" idx="0"/>
            </p:cNvCxnSpPr>
            <p:nvPr/>
          </p:nvCxnSpPr>
          <p:spPr>
            <a:xfrm>
              <a:off x="14317799" y="1257711"/>
              <a:ext cx="1455300" cy="2350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58" name="Google Shape;258;g1ddb42eb24f_0_172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3272C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MATEMÁTICA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g1ddb42eb24f_0_1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84950" y="6194050"/>
            <a:ext cx="209550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g1ddb42eb24f_0_189"/>
          <p:cNvGrpSpPr/>
          <p:nvPr/>
        </p:nvGrpSpPr>
        <p:grpSpPr>
          <a:xfrm>
            <a:off x="882363" y="909222"/>
            <a:ext cx="9974658" cy="5205708"/>
            <a:chOff x="1229706" y="806076"/>
            <a:chExt cx="9110940" cy="4983923"/>
          </a:xfrm>
        </p:grpSpPr>
        <p:pic>
          <p:nvPicPr>
            <p:cNvPr id="265" name="Google Shape;265;g1ddb42eb24f_0_18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29706" y="806076"/>
              <a:ext cx="9110939" cy="25880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g1ddb42eb24f_0_18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89844" y="3502037"/>
              <a:ext cx="9050802" cy="22879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7" name="Google Shape;267;g1ddb42eb24f_0_189"/>
          <p:cNvSpPr/>
          <p:nvPr/>
        </p:nvSpPr>
        <p:spPr>
          <a:xfrm>
            <a:off x="5977217" y="3244334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1ddb42eb24f_0_189"/>
          <p:cNvSpPr/>
          <p:nvPr/>
        </p:nvSpPr>
        <p:spPr>
          <a:xfrm>
            <a:off x="942850" y="3994675"/>
            <a:ext cx="6808500" cy="1440600"/>
          </a:xfrm>
          <a:prstGeom prst="wedgeEllipseCallout">
            <a:avLst>
              <a:gd name="adj1" fmla="val -26675"/>
              <a:gd name="adj2" fmla="val 60495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Recomendações – Estão relacionadas sugestões e encaminhamentos para o trabalho com as habilidades.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g1ddb42eb24f_0_189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3272C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MATEMÁTICA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g1ddb42eb24f_0_1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84950" y="6194050"/>
            <a:ext cx="209550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"/>
          <p:cNvSpPr txBox="1"/>
          <p:nvPr/>
        </p:nvSpPr>
        <p:spPr>
          <a:xfrm>
            <a:off x="464332" y="779904"/>
            <a:ext cx="4146600" cy="24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rgbClr val="FF9933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O que considerar em um plano de aula?</a:t>
            </a:r>
            <a:endParaRPr sz="3600" b="1" i="0" u="none" strike="noStrike" cap="none">
              <a:solidFill>
                <a:srgbClr val="FF9933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77" name="Google Shape;277;p10"/>
          <p:cNvSpPr txBox="1"/>
          <p:nvPr/>
        </p:nvSpPr>
        <p:spPr>
          <a:xfrm>
            <a:off x="4610925" y="1044000"/>
            <a:ext cx="6672000" cy="51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Times New Roman"/>
              <a:buChar char="•"/>
            </a:pPr>
            <a:r>
              <a:rPr lang="pt-BR" sz="2800" b="0" i="0" u="sng" strike="noStrike" cap="non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Realidade do(s) aluno(s), da escola, da comunidade e do PROFESSOR</a:t>
            </a:r>
            <a:r>
              <a:rPr lang="pt-BR" sz="2800" b="0" i="0" u="none" strike="noStrike" cap="non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Times New Roman"/>
              <a:buChar char="•"/>
            </a:pPr>
            <a:r>
              <a:rPr lang="pt-BR" sz="2800" b="0" i="0" u="none" strike="noStrike" cap="non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Habilidades a serem alcançadas pelos alunos;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Times New Roman"/>
              <a:buChar char="•"/>
            </a:pPr>
            <a:r>
              <a:rPr lang="pt-BR" sz="2800" b="0" i="0" u="none" strike="noStrike" cap="non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Conteúdos que permitem desenvolver essas habilidades;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Times New Roman"/>
              <a:buChar char="•"/>
            </a:pPr>
            <a:r>
              <a:rPr lang="pt-BR" sz="2800" b="0" i="0" u="sng" strike="noStrike" cap="non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Escolha dos procedimentos e técnicas de ensino;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Times New Roman"/>
              <a:buChar char="•"/>
            </a:pPr>
            <a:r>
              <a:rPr lang="pt-BR" sz="2800" b="0" i="0" u="sng" strike="noStrike" cap="non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Seleção de recursos (humanos e materiais);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Times New Roman"/>
              <a:buChar char="•"/>
            </a:pPr>
            <a:r>
              <a:rPr lang="pt-BR" sz="2800" b="0" i="0" u="none" strike="noStrike" cap="non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Estabelecimento de processos de </a:t>
            </a:r>
            <a:r>
              <a:rPr lang="pt-BR" sz="2800" b="0" i="0" u="sng" strike="noStrike" cap="non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avaliação coerente com procedimentos e técnicas de ensino</a:t>
            </a:r>
            <a:r>
              <a:rPr lang="pt-BR" sz="2800" b="0" i="0" u="none" strike="noStrike" cap="non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b="0" i="0" u="none" strike="noStrike" cap="none">
              <a:solidFill>
                <a:srgbClr val="1F3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10"/>
          <p:cNvSpPr/>
          <p:nvPr/>
        </p:nvSpPr>
        <p:spPr>
          <a:xfrm>
            <a:off x="1544081" y="3335928"/>
            <a:ext cx="1814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rgbClr val="1F3864"/>
                </a:solidFill>
                <a:latin typeface="Arial Rounded"/>
                <a:ea typeface="Arial Rounded"/>
                <a:cs typeface="Arial Rounded"/>
                <a:sym typeface="Arial Rounded"/>
              </a:rPr>
              <a:t>(MENDES, 2009)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10" descr="Não sei, car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171" y="3159807"/>
            <a:ext cx="3571875" cy="35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0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3272C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MATEMÁTICA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84950" y="6194050"/>
            <a:ext cx="209550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1"/>
          <p:cNvGrpSpPr/>
          <p:nvPr/>
        </p:nvGrpSpPr>
        <p:grpSpPr>
          <a:xfrm>
            <a:off x="1731746" y="1586188"/>
            <a:ext cx="9950450" cy="4568826"/>
            <a:chOff x="1119188" y="1144587"/>
            <a:chExt cx="9950450" cy="4568826"/>
          </a:xfrm>
        </p:grpSpPr>
        <p:pic>
          <p:nvPicPr>
            <p:cNvPr id="288" name="Google Shape;288;p11" descr="Ruler, compasses, eraser, protractor, pencil ⬇ Stock Photo, Image by ©  alexma #7018177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9188" y="1144587"/>
              <a:ext cx="4006850" cy="264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11" descr="Onde comprar caixa de papelão para mudança ? | 123 Mudança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94300" y="1144587"/>
              <a:ext cx="3552825" cy="264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11" descr="Comprimento. Determinando medidas de comprimento - Escola Kids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19188" y="3849688"/>
              <a:ext cx="2630488" cy="1863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11" descr="Conjunto de várias embalagens ecológicas, recipientes recicláveis  descartáveis e talheres. conceito de desperdício zero. | Foto Premium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817938" y="3849688"/>
              <a:ext cx="2832100" cy="1863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1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716713" y="3849688"/>
              <a:ext cx="2030413" cy="1863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11" descr="Fotos de Balança peso, imagem para Balança peso ✓ Melhores imagens |  Depositphotos®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815388" y="1144587"/>
              <a:ext cx="2254250" cy="2254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11" descr="File:Celular pope.webp - Wikimedia Commons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815388" y="3459163"/>
              <a:ext cx="2254250" cy="2254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5" name="Google Shape;295;p11"/>
          <p:cNvSpPr txBox="1"/>
          <p:nvPr/>
        </p:nvSpPr>
        <p:spPr>
          <a:xfrm>
            <a:off x="521425" y="867636"/>
            <a:ext cx="962043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rgbClr val="FF9933"/>
                </a:solidFill>
                <a:latin typeface="Calibri"/>
                <a:ea typeface="Calibri"/>
                <a:cs typeface="Calibri"/>
                <a:sym typeface="Calibri"/>
              </a:rPr>
              <a:t>RECURSOS VARIADOS</a:t>
            </a:r>
            <a:endParaRPr sz="2800" b="0" i="0" u="none" strike="noStrike" cap="none">
              <a:solidFill>
                <a:srgbClr val="FF99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1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3272C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MATEMÁTICA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984950" y="6194050"/>
            <a:ext cx="209550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3"/>
          <p:cNvSpPr/>
          <p:nvPr/>
        </p:nvSpPr>
        <p:spPr>
          <a:xfrm>
            <a:off x="817383" y="1878034"/>
            <a:ext cx="3456905" cy="1569660"/>
          </a:xfrm>
          <a:custGeom>
            <a:avLst/>
            <a:gdLst/>
            <a:ahLst/>
            <a:cxnLst/>
            <a:rect l="l" t="t" r="r" b="b"/>
            <a:pathLst>
              <a:path w="3456905" h="1569660" extrusionOk="0">
                <a:moveTo>
                  <a:pt x="0" y="0"/>
                </a:moveTo>
                <a:cubicBezTo>
                  <a:pt x="671445" y="63905"/>
                  <a:pt x="2292526" y="-169637"/>
                  <a:pt x="3456905" y="0"/>
                </a:cubicBezTo>
                <a:cubicBezTo>
                  <a:pt x="3554008" y="568355"/>
                  <a:pt x="3584937" y="787951"/>
                  <a:pt x="3456905" y="1569660"/>
                </a:cubicBezTo>
                <a:cubicBezTo>
                  <a:pt x="2782574" y="1684757"/>
                  <a:pt x="1305728" y="1415064"/>
                  <a:pt x="0" y="1569660"/>
                </a:cubicBezTo>
                <a:cubicBezTo>
                  <a:pt x="88357" y="1405161"/>
                  <a:pt x="-51192" y="713653"/>
                  <a:pt x="0" y="0"/>
                </a:cubicBezTo>
                <a:close/>
              </a:path>
            </a:pathLst>
          </a:cu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reflection stA="50000" endA="300" endPos="55000" sy="-100000" algn="bl" rotWithShape="0"/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rgbClr val="FF99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Habilidades: interpretação e seus recortes.</a:t>
            </a:r>
            <a:endParaRPr sz="3200" b="1" i="0" u="none" strike="noStrike" cap="none">
              <a:solidFill>
                <a:srgbClr val="FF99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13"/>
          <p:cNvSpPr txBox="1"/>
          <p:nvPr/>
        </p:nvSpPr>
        <p:spPr>
          <a:xfrm>
            <a:off x="5042268" y="990974"/>
            <a:ext cx="6526200" cy="498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Times New Roman"/>
              <a:buChar char="⮚"/>
            </a:pPr>
            <a:r>
              <a:rPr lang="pt-BR" sz="2400" b="0" i="0" u="none" strike="noStrike" cap="none" dirty="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Existem habilidades que podem apresentar diversos conhecimentos.</a:t>
            </a: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Times New Roman"/>
              <a:buChar char="⮚"/>
            </a:pPr>
            <a:r>
              <a:rPr lang="pt-BR" sz="2400" b="0" i="0" u="none" strike="noStrike" cap="none" dirty="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 habilidades que precisam ser trabalhadas várias vezes durante o ano.</a:t>
            </a: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Times New Roman"/>
              <a:buChar char="⮚"/>
            </a:pPr>
            <a:r>
              <a:rPr lang="pt-BR" sz="2400" b="0" i="0" u="none" strike="noStrike" cap="none" dirty="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Não precisam ser desenvolvidas em sua completude em somente um plano de aula ou período de organização escolar como os bimestres.</a:t>
            </a: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Times New Roman"/>
              <a:buChar char="⮚"/>
            </a:pPr>
            <a:r>
              <a:rPr lang="pt-BR" sz="2400" b="0" i="0" u="none" strike="noStrike" cap="none" dirty="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Podem ser trabalhadas com outras habilidades de forma </a:t>
            </a:r>
            <a:r>
              <a:rPr lang="pt-BR" sz="24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intradisciplinar</a:t>
            </a:r>
            <a:r>
              <a:rPr lang="pt-BR" sz="2400" b="0" i="0" u="none" strike="noStrike" cap="none" dirty="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dentro da mesma unidade temática ou entre unidades temáticas diferentes.</a:t>
            </a: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13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3272C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MATEMÁTICA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4950" y="6194050"/>
            <a:ext cx="209550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"/>
          <p:cNvSpPr/>
          <p:nvPr/>
        </p:nvSpPr>
        <p:spPr>
          <a:xfrm>
            <a:off x="1097417" y="1410703"/>
            <a:ext cx="3456905" cy="1569660"/>
          </a:xfrm>
          <a:custGeom>
            <a:avLst/>
            <a:gdLst/>
            <a:ahLst/>
            <a:cxnLst/>
            <a:rect l="l" t="t" r="r" b="b"/>
            <a:pathLst>
              <a:path w="3456905" h="1569660" extrusionOk="0">
                <a:moveTo>
                  <a:pt x="0" y="0"/>
                </a:moveTo>
                <a:cubicBezTo>
                  <a:pt x="671445" y="63905"/>
                  <a:pt x="2292526" y="-169637"/>
                  <a:pt x="3456905" y="0"/>
                </a:cubicBezTo>
                <a:cubicBezTo>
                  <a:pt x="3554008" y="568355"/>
                  <a:pt x="3584937" y="787951"/>
                  <a:pt x="3456905" y="1569660"/>
                </a:cubicBezTo>
                <a:cubicBezTo>
                  <a:pt x="2782574" y="1684757"/>
                  <a:pt x="1305728" y="1415064"/>
                  <a:pt x="0" y="1569660"/>
                </a:cubicBezTo>
                <a:cubicBezTo>
                  <a:pt x="88357" y="1405161"/>
                  <a:pt x="-51192" y="713653"/>
                  <a:pt x="0" y="0"/>
                </a:cubicBezTo>
                <a:close/>
              </a:path>
            </a:pathLst>
          </a:cu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rgbClr val="FF99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Habilidades: interpretação e seus recortes.</a:t>
            </a:r>
            <a:endParaRPr sz="3200" b="1" i="0" u="none" strike="noStrike" cap="none">
              <a:solidFill>
                <a:srgbClr val="FF99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3" name="Google Shape;313;p14"/>
          <p:cNvSpPr txBox="1"/>
          <p:nvPr/>
        </p:nvSpPr>
        <p:spPr>
          <a:xfrm>
            <a:off x="4999738" y="1426190"/>
            <a:ext cx="65262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Times New Roman"/>
              <a:buChar char="⮚"/>
            </a:pPr>
            <a:r>
              <a:rPr lang="pt-BR" sz="2400" b="0" i="0" u="none" strike="noStrike" cap="none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 longo dos anos do Ensino Básico as habilidades podem apresentar variações. Como por exemplo, de acordo  a seguinte ordem 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57300" marR="0" lvl="2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Times New Roman"/>
              <a:buChar char="o"/>
            </a:pPr>
            <a:r>
              <a:rPr lang="pt-BR" sz="2400" b="0" i="0" u="none" strike="noStrike" cap="none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Noções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57300" marR="0" lvl="2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Times New Roman"/>
              <a:buChar char="o"/>
            </a:pPr>
            <a:r>
              <a:rPr lang="pt-BR" sz="2400" b="0" i="0" u="none" strike="noStrike" cap="none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Desenvolvimento 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57300" marR="0" lvl="2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Times New Roman"/>
              <a:buChar char="o"/>
            </a:pPr>
            <a:r>
              <a:rPr lang="pt-BR" sz="2400" b="0" i="0" u="none" strike="noStrike" cap="none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Aprofundamento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4" name="Google Shape;314;p14"/>
          <p:cNvSpPr txBox="1"/>
          <p:nvPr/>
        </p:nvSpPr>
        <p:spPr>
          <a:xfrm>
            <a:off x="8672743" y="4941948"/>
            <a:ext cx="235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Exemplo: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Google Shape;315;p14"/>
          <p:cNvSpPr/>
          <p:nvPr/>
        </p:nvSpPr>
        <p:spPr>
          <a:xfrm>
            <a:off x="10213995" y="4941948"/>
            <a:ext cx="1782000" cy="60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3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4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3272C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MATEMÁTICA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4950" y="6194050"/>
            <a:ext cx="209550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"/>
          <p:cNvSpPr/>
          <p:nvPr/>
        </p:nvSpPr>
        <p:spPr>
          <a:xfrm>
            <a:off x="1656624" y="1152334"/>
            <a:ext cx="9727837" cy="584775"/>
          </a:xfrm>
          <a:custGeom>
            <a:avLst/>
            <a:gdLst/>
            <a:ahLst/>
            <a:cxnLst/>
            <a:rect l="l" t="t" r="r" b="b"/>
            <a:pathLst>
              <a:path w="9727837" h="584775" extrusionOk="0">
                <a:moveTo>
                  <a:pt x="0" y="0"/>
                </a:moveTo>
                <a:cubicBezTo>
                  <a:pt x="1388655" y="63905"/>
                  <a:pt x="7286636" y="-169637"/>
                  <a:pt x="9727837" y="0"/>
                </a:cubicBezTo>
                <a:cubicBezTo>
                  <a:pt x="9775026" y="161464"/>
                  <a:pt x="9761052" y="511965"/>
                  <a:pt x="9727837" y="584775"/>
                </a:cubicBezTo>
                <a:cubicBezTo>
                  <a:pt x="6576800" y="699872"/>
                  <a:pt x="4761576" y="430179"/>
                  <a:pt x="0" y="584775"/>
                </a:cubicBezTo>
                <a:cubicBezTo>
                  <a:pt x="50971" y="421791"/>
                  <a:pt x="-33446" y="199873"/>
                  <a:pt x="0" y="0"/>
                </a:cubicBezTo>
                <a:close/>
              </a:path>
            </a:pathLst>
          </a:cu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rgbClr val="FF99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Habilidades: interpretação e seus recortes.</a:t>
            </a:r>
            <a:endParaRPr sz="3200" b="1" i="0" u="none" strike="noStrike" cap="none">
              <a:solidFill>
                <a:srgbClr val="FF99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" name="Google Shape;324;p15"/>
          <p:cNvSpPr txBox="1"/>
          <p:nvPr/>
        </p:nvSpPr>
        <p:spPr>
          <a:xfrm>
            <a:off x="703126" y="2315767"/>
            <a:ext cx="107857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(CG.EF</a:t>
            </a:r>
            <a:r>
              <a:rPr lang="pt-BR" sz="2400" b="1" i="0" u="sng" strike="noStrike" cap="none" dirty="0">
                <a:solidFill>
                  <a:srgbClr val="FF99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05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MA05.s) Comparar e ordenar </a:t>
            </a:r>
            <a:r>
              <a:rPr lang="pt-BR" sz="24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números racionais 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positivos (representações fracionária e decimal), relacionando-os a pontos na </a:t>
            </a:r>
            <a:r>
              <a:rPr lang="pt-BR" sz="24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reta numérica</a:t>
            </a:r>
            <a:r>
              <a:rPr lang="pt-BR" sz="24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b="1" i="0" u="none" strike="noStrike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15"/>
          <p:cNvSpPr txBox="1"/>
          <p:nvPr/>
        </p:nvSpPr>
        <p:spPr>
          <a:xfrm>
            <a:off x="703125" y="3397383"/>
            <a:ext cx="108903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(CG.EF</a:t>
            </a:r>
            <a:r>
              <a:rPr lang="pt-BR" sz="2400" b="1" i="0" u="sng" strike="noStrike" cap="none" dirty="0">
                <a:solidFill>
                  <a:srgbClr val="FF99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06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MA08.s) Reconhecer que os </a:t>
            </a:r>
            <a:r>
              <a:rPr lang="pt-BR" sz="24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números racionais 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positivos podem ser expressos nas formas fracionária e decimal, estabelecer relações entre essas representações, passando de uma representação para outra, e relacioná-los a pontos na </a:t>
            </a:r>
            <a:r>
              <a:rPr lang="pt-BR" sz="24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reta numérica</a:t>
            </a:r>
            <a:r>
              <a:rPr lang="pt-BR" sz="24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b="0" i="0" u="none" strike="noStrike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15"/>
          <p:cNvSpPr txBox="1"/>
          <p:nvPr/>
        </p:nvSpPr>
        <p:spPr>
          <a:xfrm>
            <a:off x="703125" y="5217663"/>
            <a:ext cx="1089015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(CG.EF</a:t>
            </a:r>
            <a:r>
              <a:rPr lang="pt-BR" sz="2400" b="1" i="0" u="sng" strike="noStrike" cap="none" dirty="0">
                <a:solidFill>
                  <a:srgbClr val="FF99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07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MA10.s) Comparar e ordenar </a:t>
            </a:r>
            <a:r>
              <a:rPr lang="pt-BR" sz="24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números racionais 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</a:t>
            </a:r>
            <a:r>
              <a:rPr lang="pt-BR" sz="2400" b="1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diferentes contextos 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associá-los a pontos da </a:t>
            </a:r>
            <a:r>
              <a:rPr lang="pt-BR" sz="24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reta numérica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15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3272C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MATEMÁTICA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4950" y="6194050"/>
            <a:ext cx="209550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ddb42eb24f_0_23"/>
          <p:cNvSpPr/>
          <p:nvPr/>
        </p:nvSpPr>
        <p:spPr>
          <a:xfrm>
            <a:off x="8829675" y="1969050"/>
            <a:ext cx="3264900" cy="3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pt-B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Quem deu o maior salto em distância?</a:t>
            </a:r>
            <a:endParaRPr sz="2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pt-B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Ordene de forma crescente as marcas alcançadas pelo grupo de amigos.</a:t>
            </a:r>
            <a:endParaRPr sz="2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pt-B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Na reta a seguir, localize os números apresentados no quadro ao lado.</a:t>
            </a:r>
            <a:endParaRPr sz="2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g1ddb42eb24f_0_23"/>
          <p:cNvSpPr txBox="1"/>
          <p:nvPr/>
        </p:nvSpPr>
        <p:spPr>
          <a:xfrm>
            <a:off x="703201" y="829192"/>
            <a:ext cx="10785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(CG.EF</a:t>
            </a:r>
            <a:r>
              <a:rPr lang="pt-BR" sz="2400" b="1" i="0" u="sng" strike="noStrike" cap="none" dirty="0">
                <a:solidFill>
                  <a:srgbClr val="FF99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05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MA05.s) Comparar e ordenar </a:t>
            </a:r>
            <a:r>
              <a:rPr lang="pt-BR" sz="24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números racionais 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positivos (representações fracionária e decimal), relacionando-os a pontos na </a:t>
            </a:r>
            <a:r>
              <a:rPr lang="pt-BR" sz="24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reta numérica</a:t>
            </a:r>
            <a:r>
              <a:rPr lang="pt-BR" sz="24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b="0" i="0" u="none" strike="noStrike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35" name="Google Shape;335;g1ddb42eb24f_0_23"/>
          <p:cNvGraphicFramePr/>
          <p:nvPr/>
        </p:nvGraphicFramePr>
        <p:xfrm>
          <a:off x="3617475" y="2099925"/>
          <a:ext cx="5059800" cy="2803980"/>
        </p:xfrm>
        <a:graphic>
          <a:graphicData uri="http://schemas.openxmlformats.org/drawingml/2006/table">
            <a:tbl>
              <a:tblPr>
                <a:noFill/>
                <a:tableStyleId>{1FB6425D-4253-4388-9BEE-57EBC8143776}</a:tableStyleId>
              </a:tblPr>
              <a:tblGrid>
                <a:gridCol w="252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Participante</a:t>
                      </a: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Distância do salto (em metro)</a:t>
                      </a: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Bruno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1,7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Felipe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1,09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Leonardo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1,35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Matheus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1,55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Vitor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pt-BR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1,95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6" name="Google Shape;336;g1ddb42eb24f_0_23"/>
          <p:cNvSpPr txBox="1"/>
          <p:nvPr/>
        </p:nvSpPr>
        <p:spPr>
          <a:xfrm>
            <a:off x="297450" y="1824713"/>
            <a:ext cx="30000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 grupo de amigos resolveu descobrir qual deles é o melhor no salto em distância. Depois de todos terem feito 3 saltos, foi registrada, no quadro abaixo, a melhor marca de cada um deles.</a:t>
            </a: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7" name="Google Shape;337;g1ddb42eb24f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5269950"/>
            <a:ext cx="9904551" cy="93135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g1ddb42eb24f_0_23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3272C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MATEMÁTICA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g1ddb42eb24f_0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84950" y="6194050"/>
            <a:ext cx="209550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dde42a691b_0_4"/>
          <p:cNvSpPr/>
          <p:nvPr/>
        </p:nvSpPr>
        <p:spPr>
          <a:xfrm>
            <a:off x="0" y="1925175"/>
            <a:ext cx="12192000" cy="4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pt-BR" sz="3000" b="1" dirty="0">
                <a:solidFill>
                  <a:srgbClr val="3272C0"/>
                </a:solidFill>
                <a:latin typeface="Verdana"/>
                <a:ea typeface="Verdana"/>
                <a:cs typeface="Verdana"/>
                <a:sym typeface="Verdana"/>
              </a:rPr>
              <a:t>Adriane Lopes</a:t>
            </a:r>
            <a:endParaRPr sz="3000" b="1" dirty="0">
              <a:solidFill>
                <a:srgbClr val="3272C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pt-BR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Prefeita Municipal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buSzPts val="6600"/>
            </a:pPr>
            <a:r>
              <a:rPr lang="pt-BR" sz="3000" b="1" dirty="0">
                <a:solidFill>
                  <a:srgbClr val="3272C0"/>
                </a:solidFill>
                <a:latin typeface="Verdana"/>
                <a:ea typeface="Verdana"/>
                <a:sym typeface="Verdana"/>
              </a:rPr>
              <a:t>Lucas Henrique Bitencourt de Souza</a:t>
            </a:r>
            <a:endParaRPr sz="3000" b="1" dirty="0">
              <a:solidFill>
                <a:srgbClr val="3272C0"/>
              </a:solidFill>
              <a:latin typeface="Verdana"/>
              <a:ea typeface="Verdana"/>
              <a:sym typeface="Verdana"/>
            </a:endParaRPr>
          </a:p>
          <a:p>
            <a:pPr algn="ctr">
              <a:buSzPts val="6600"/>
            </a:pPr>
            <a:r>
              <a:rPr lang="pt-BR" sz="2400" dirty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Secretário Municipal de Educação</a:t>
            </a:r>
          </a:p>
          <a:p>
            <a:pPr algn="ctr">
              <a:buSzPts val="6600"/>
            </a:pPr>
            <a:endParaRPr sz="2400" dirty="0">
              <a:solidFill>
                <a:schemeClr val="dk1"/>
              </a:solidFill>
              <a:latin typeface="Verdana"/>
              <a:ea typeface="Verdana"/>
              <a:sym typeface="Verdana"/>
            </a:endParaRPr>
          </a:p>
          <a:p>
            <a:pPr algn="ctr">
              <a:buSzPts val="6600"/>
            </a:pPr>
            <a:r>
              <a:rPr lang="pt-BR" sz="3000" b="1" dirty="0">
                <a:solidFill>
                  <a:srgbClr val="3272C0"/>
                </a:solidFill>
                <a:latin typeface="Verdana"/>
                <a:ea typeface="Verdana"/>
                <a:sym typeface="Verdana"/>
              </a:rPr>
              <a:t>Ana Cristina Cantero </a:t>
            </a:r>
            <a:r>
              <a:rPr lang="pt-BR" sz="3000" b="1" dirty="0" err="1">
                <a:solidFill>
                  <a:srgbClr val="3272C0"/>
                </a:solidFill>
                <a:latin typeface="Verdana"/>
                <a:ea typeface="Verdana"/>
                <a:sym typeface="Verdana"/>
              </a:rPr>
              <a:t>Dorsa</a:t>
            </a:r>
            <a:r>
              <a:rPr lang="pt-BR" sz="3000" b="1" dirty="0">
                <a:solidFill>
                  <a:srgbClr val="3272C0"/>
                </a:solidFill>
                <a:latin typeface="Verdana"/>
                <a:ea typeface="Verdana"/>
                <a:sym typeface="Verdana"/>
              </a:rPr>
              <a:t> Lima</a:t>
            </a:r>
            <a:endParaRPr sz="3000" b="1" dirty="0">
              <a:solidFill>
                <a:srgbClr val="3272C0"/>
              </a:solidFill>
              <a:latin typeface="Verdana"/>
              <a:ea typeface="Verdana"/>
              <a:sym typeface="Verdana"/>
            </a:endParaRPr>
          </a:p>
          <a:p>
            <a:pPr algn="ctr">
              <a:buSzPts val="6600"/>
            </a:pPr>
            <a:r>
              <a:rPr lang="pt-BR" sz="2400" dirty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Superintendente de Gestão das Políticas Educacionais</a:t>
            </a:r>
          </a:p>
          <a:p>
            <a:pPr algn="ctr">
              <a:buSzPts val="6600"/>
            </a:pPr>
            <a:endParaRPr sz="2400" dirty="0">
              <a:solidFill>
                <a:schemeClr val="dk1"/>
              </a:solidFill>
              <a:latin typeface="Verdana"/>
              <a:ea typeface="Verdana"/>
              <a:sym typeface="Verdana"/>
            </a:endParaRPr>
          </a:p>
          <a:p>
            <a:pPr algn="ctr">
              <a:buSzPts val="6600"/>
            </a:pPr>
            <a:r>
              <a:rPr lang="pt-BR" sz="3000" b="1" dirty="0">
                <a:solidFill>
                  <a:srgbClr val="3272C0"/>
                </a:solidFill>
                <a:latin typeface="Verdana"/>
                <a:ea typeface="Verdana"/>
                <a:sym typeface="Verdana"/>
              </a:rPr>
              <a:t>Ana Maria Ribas</a:t>
            </a:r>
            <a:endParaRPr sz="3000" b="1" dirty="0">
              <a:solidFill>
                <a:srgbClr val="3272C0"/>
              </a:solidFill>
              <a:latin typeface="Verdana"/>
              <a:ea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pt-BR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Gerente da Gerência do Ensino Fundamental e Médio</a:t>
            </a: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924" y="3158500"/>
            <a:ext cx="10164975" cy="6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2250" y="4920950"/>
            <a:ext cx="9885724" cy="6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8"/>
          <p:cNvSpPr/>
          <p:nvPr/>
        </p:nvSpPr>
        <p:spPr>
          <a:xfrm>
            <a:off x="726925" y="2459025"/>
            <a:ext cx="8857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pt-BR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quadro abaixo temos alguns números em sua representação decimal.</a:t>
            </a: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18"/>
          <p:cNvSpPr/>
          <p:nvPr/>
        </p:nvSpPr>
        <p:spPr>
          <a:xfrm>
            <a:off x="717300" y="3974964"/>
            <a:ext cx="10757400" cy="9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pt-BR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Organize esses números, na reta numérica a seguir, sabendo que a distância entre as marcações é sempre a mesma.</a:t>
            </a: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8" name="Google Shape;348;p18"/>
          <p:cNvSpPr/>
          <p:nvPr/>
        </p:nvSpPr>
        <p:spPr>
          <a:xfrm>
            <a:off x="0" y="12573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8"/>
          <p:cNvSpPr txBox="1"/>
          <p:nvPr/>
        </p:nvSpPr>
        <p:spPr>
          <a:xfrm>
            <a:off x="650850" y="952683"/>
            <a:ext cx="108903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(CG.EF</a:t>
            </a:r>
            <a:r>
              <a:rPr lang="pt-BR" sz="2400" b="1" i="0" u="sng" strike="noStrike" cap="none" dirty="0">
                <a:solidFill>
                  <a:srgbClr val="FF99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06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MA08.s) Reconhecer que os </a:t>
            </a:r>
            <a:r>
              <a:rPr lang="pt-BR" sz="24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números racionais 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positivos podem ser expressos nas formas fracionária e decimal, estabelecer relações entre essas representações, passando de uma representação para outra, e relacioná-los a pontos na </a:t>
            </a:r>
            <a:r>
              <a:rPr lang="pt-BR" sz="24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reta numérica</a:t>
            </a:r>
            <a:r>
              <a:rPr lang="pt-BR" sz="24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b="1" i="0" u="none" strike="noStrike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Google Shape;350;p18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3272C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MATEMÁTICA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84950" y="6194050"/>
            <a:ext cx="209550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9"/>
          <p:cNvSpPr/>
          <p:nvPr/>
        </p:nvSpPr>
        <p:spPr>
          <a:xfrm>
            <a:off x="1028250" y="1979951"/>
            <a:ext cx="7485300" cy="1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pt-BR" sz="2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ATIVIDADE 6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pt-BR"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Localize na reta numérica os números representados no quadro:</a:t>
            </a: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7" name="Google Shape;35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900" y="4718050"/>
            <a:ext cx="10533647" cy="11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9"/>
          <p:cNvSpPr/>
          <p:nvPr/>
        </p:nvSpPr>
        <p:spPr>
          <a:xfrm>
            <a:off x="2461917" y="3479489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900" y="3157149"/>
            <a:ext cx="9633511" cy="164255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9"/>
          <p:cNvSpPr txBox="1"/>
          <p:nvPr/>
        </p:nvSpPr>
        <p:spPr>
          <a:xfrm>
            <a:off x="650850" y="955563"/>
            <a:ext cx="10890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(CG.EF</a:t>
            </a:r>
            <a:r>
              <a:rPr lang="pt-BR" sz="2400" b="1" i="0" u="sng" strike="noStrike" cap="none" dirty="0">
                <a:solidFill>
                  <a:srgbClr val="FF99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07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MA10.s) Comparar e ordenar </a:t>
            </a:r>
            <a:r>
              <a:rPr lang="pt-BR" sz="24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números racionais 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</a:t>
            </a:r>
            <a:r>
              <a:rPr lang="pt-BR" sz="2400" b="1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diferentes contextos 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associá-los a pontos da </a:t>
            </a:r>
            <a:r>
              <a:rPr lang="pt-BR" sz="24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reta numérica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p19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3272C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MATEMÁTICA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84950" y="6194050"/>
            <a:ext cx="209550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2"/>
          <p:cNvSpPr/>
          <p:nvPr/>
        </p:nvSpPr>
        <p:spPr>
          <a:xfrm>
            <a:off x="820271" y="1029650"/>
            <a:ext cx="104001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SUGESTÕES DE TRABALHO COM AS HABILIDADES.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0271" y="1395147"/>
            <a:ext cx="8601075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271" y="3512474"/>
            <a:ext cx="153352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43447" y="3512474"/>
            <a:ext cx="1543050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01523" y="3443022"/>
            <a:ext cx="1571625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86870" y="3443369"/>
            <a:ext cx="1571625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72217" y="3505714"/>
            <a:ext cx="22098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2"/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2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3272C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MATEMÁTICA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p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094422" y="1599587"/>
            <a:ext cx="1875403" cy="1875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984950" y="6194050"/>
            <a:ext cx="209550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0"/>
          <p:cNvSpPr txBox="1"/>
          <p:nvPr/>
        </p:nvSpPr>
        <p:spPr>
          <a:xfrm>
            <a:off x="703400" y="855962"/>
            <a:ext cx="93084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 Rounded"/>
              <a:buNone/>
            </a:pPr>
            <a:r>
              <a:rPr lang="pt-BR" sz="32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ESPAÇOS PARA DIÁLOGO</a:t>
            </a:r>
            <a:endParaRPr sz="32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grpSp>
        <p:nvGrpSpPr>
          <p:cNvPr id="383" name="Google Shape;383;p20"/>
          <p:cNvGrpSpPr/>
          <p:nvPr/>
        </p:nvGrpSpPr>
        <p:grpSpPr>
          <a:xfrm>
            <a:off x="975070" y="1560275"/>
            <a:ext cx="9036727" cy="4819749"/>
            <a:chOff x="1623783" y="2231"/>
            <a:chExt cx="7455430" cy="4164650"/>
          </a:xfrm>
        </p:grpSpPr>
        <p:sp>
          <p:nvSpPr>
            <p:cNvPr id="384" name="Google Shape;384;p20"/>
            <p:cNvSpPr/>
            <p:nvPr/>
          </p:nvSpPr>
          <p:spPr>
            <a:xfrm rot="10800000">
              <a:off x="1961670" y="2231"/>
              <a:ext cx="7117394" cy="675774"/>
            </a:xfrm>
            <a:prstGeom prst="homePlate">
              <a:avLst>
                <a:gd name="adj" fmla="val 50000"/>
              </a:avLst>
            </a:pr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0"/>
            <p:cNvSpPr txBox="1"/>
            <p:nvPr/>
          </p:nvSpPr>
          <p:spPr>
            <a:xfrm>
              <a:off x="2130613" y="2231"/>
              <a:ext cx="6948600" cy="67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7975" tIns="91425" rIns="17067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pt-BR" sz="24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equipeacompanhamentopedagogico@gmail.com</a:t>
              </a:r>
              <a:endPara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1623783" y="2231"/>
              <a:ext cx="675774" cy="67577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0"/>
            <p:cNvSpPr/>
            <p:nvPr/>
          </p:nvSpPr>
          <p:spPr>
            <a:xfrm rot="10800000">
              <a:off x="1961670" y="874450"/>
              <a:ext cx="7117394" cy="675774"/>
            </a:xfrm>
            <a:prstGeom prst="homePlate">
              <a:avLst>
                <a:gd name="adj" fmla="val 50000"/>
              </a:avLst>
            </a:prstGeom>
            <a:solidFill>
              <a:srgbClr val="52CBCC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0"/>
            <p:cNvSpPr txBox="1"/>
            <p:nvPr/>
          </p:nvSpPr>
          <p:spPr>
            <a:xfrm>
              <a:off x="2130613" y="874450"/>
              <a:ext cx="6948451" cy="675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7975" tIns="91425" rIns="17067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pt-BR" sz="2400" b="1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2020 3852 (Gefem 1º ao 5º)</a:t>
              </a:r>
              <a:endPara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89" name="Google Shape;389;p20"/>
            <p:cNvSpPr/>
            <p:nvPr/>
          </p:nvSpPr>
          <p:spPr>
            <a:xfrm rot="10800000">
              <a:off x="1961670" y="1746669"/>
              <a:ext cx="7117394" cy="675774"/>
            </a:xfrm>
            <a:prstGeom prst="homePlate">
              <a:avLst>
                <a:gd name="adj" fmla="val 50000"/>
              </a:avLst>
            </a:prstGeom>
            <a:solidFill>
              <a:srgbClr val="4CC38C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0"/>
            <p:cNvSpPr txBox="1"/>
            <p:nvPr/>
          </p:nvSpPr>
          <p:spPr>
            <a:xfrm>
              <a:off x="2130613" y="1746669"/>
              <a:ext cx="6948451" cy="675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7975" tIns="91425" rIns="17067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pt-BR" sz="2400" b="1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matematicasemed.blogspot.com.br </a:t>
              </a:r>
              <a:endPara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1623783" y="1746669"/>
              <a:ext cx="675774" cy="675774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l="-24995" r="-24994"/>
              </a:stretch>
            </a:blip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0"/>
            <p:cNvSpPr/>
            <p:nvPr/>
          </p:nvSpPr>
          <p:spPr>
            <a:xfrm rot="10800000">
              <a:off x="1961670" y="2618888"/>
              <a:ext cx="7117394" cy="675774"/>
            </a:xfrm>
            <a:prstGeom prst="homePlate">
              <a:avLst>
                <a:gd name="adj" fmla="val 50000"/>
              </a:avLst>
            </a:prstGeom>
            <a:solidFill>
              <a:srgbClr val="46BA4E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0"/>
            <p:cNvSpPr txBox="1"/>
            <p:nvPr/>
          </p:nvSpPr>
          <p:spPr>
            <a:xfrm>
              <a:off x="2130613" y="2618888"/>
              <a:ext cx="6948600" cy="67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7975" tIns="91425" rIns="17067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pt-BR" sz="2400" b="1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matematicacg@hotmail.com</a:t>
              </a:r>
              <a:endPara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4" name="Google Shape;394;p20"/>
            <p:cNvSpPr/>
            <p:nvPr/>
          </p:nvSpPr>
          <p:spPr>
            <a:xfrm rot="10800000">
              <a:off x="1961670" y="3491107"/>
              <a:ext cx="7117394" cy="675774"/>
            </a:xfrm>
            <a:prstGeom prst="homePlate">
              <a:avLst>
                <a:gd name="adj" fmla="val 50000"/>
              </a:avLst>
            </a:prstGeom>
            <a:solidFill>
              <a:srgbClr val="6FAB4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0"/>
            <p:cNvSpPr txBox="1"/>
            <p:nvPr/>
          </p:nvSpPr>
          <p:spPr>
            <a:xfrm>
              <a:off x="2130613" y="3491107"/>
              <a:ext cx="6948451" cy="675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7975" tIns="91425" rIns="17067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pt-BR" sz="2400" b="1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2020 3844 (Gefem 6º ao 9º)</a:t>
              </a:r>
              <a:endPara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1623783" y="3491107"/>
              <a:ext cx="675774" cy="675774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7" name="Google Shape;397;p20"/>
          <p:cNvSpPr/>
          <p:nvPr/>
        </p:nvSpPr>
        <p:spPr>
          <a:xfrm>
            <a:off x="975070" y="2646907"/>
            <a:ext cx="819000" cy="782100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20"/>
          <p:cNvSpPr/>
          <p:nvPr/>
        </p:nvSpPr>
        <p:spPr>
          <a:xfrm>
            <a:off x="975070" y="4542550"/>
            <a:ext cx="819000" cy="7821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0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3272C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MATEMÁTICA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84950" y="6194050"/>
            <a:ext cx="209550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7"/>
          <p:cNvSpPr/>
          <p:nvPr/>
        </p:nvSpPr>
        <p:spPr>
          <a:xfrm>
            <a:off x="2045905" y="3193025"/>
            <a:ext cx="761525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DESEJAMOS UM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ÓTIMO ANO LETIVO</a:t>
            </a:r>
            <a:endParaRPr sz="40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2">
            <a:hlinkClick r:id="rId3" action="ppaction://hlinksldjump"/>
          </p:cNvPr>
          <p:cNvSpPr/>
          <p:nvPr/>
        </p:nvSpPr>
        <p:spPr>
          <a:xfrm>
            <a:off x="820275" y="1029650"/>
            <a:ext cx="1040010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acordo com a Base Nacional Comum Curricular, o </a:t>
            </a:r>
            <a:r>
              <a:rPr lang="pt-BR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letramento matemático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contempla </a:t>
            </a:r>
            <a:endParaRPr sz="2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43827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[...] [a]s competências e habilidades de raciocinar, representar, comunicar e argumentar matematicamente, de modo a favorecer o estabelecimento de conjecturas, a formulação e a resolução de problemas, em uma variedade de contextos, utilizando conceitos, procedimentos, fatos e ferramentas matemáticas. (BRASIL, 2017a, p. 264) </a:t>
            </a:r>
            <a:endParaRPr sz="2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p22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3272C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MATEMÁTICA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Google Shape;41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84950" y="6194050"/>
            <a:ext cx="209550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3"/>
          <p:cNvSpPr/>
          <p:nvPr/>
        </p:nvSpPr>
        <p:spPr>
          <a:xfrm>
            <a:off x="347025" y="1029650"/>
            <a:ext cx="11319900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•"/>
            </a:pPr>
            <a:r>
              <a:rPr lang="pt-BR" sz="2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pt-BR" sz="21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linguagem matemática 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instrumento imprescindível para a formação do estudante na contemporaneidade, por apresentar as chaves de compreensão para atuação efetiva no mundo. Ela o habilita com as competências necessárias para análise, avaliação e soluções para os problemas existentes, no contexto da grande diversidade de informações que a era digital proporciona. </a:t>
            </a:r>
            <a:endParaRPr sz="21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•"/>
            </a:pPr>
            <a:r>
              <a:rPr lang="pt-BR" sz="2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</a:t>
            </a:r>
            <a:r>
              <a:rPr lang="pt-BR" sz="21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letramento matemático 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a capacidade de entender e saber aplicar as práticas de leitura, escrita matemática e habilidades específicas da matemática para resolver problemas no âmbito das práticas sociais. Nessa concepção, o estudante compreende, elabora e transcende a linguagem matemática, de forma crítica e reflexiva, para o mundo sociopolítico em que está inserido, propondo intervenções em situações específicas de sua própria realidade. </a:t>
            </a:r>
            <a:endParaRPr sz="21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•"/>
            </a:pPr>
            <a:r>
              <a:rPr lang="pt-BR" sz="2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pt-BR" sz="21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resolução de problemas 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uma abordagem que prioriza o desenvolvimento de projetos com situações de matemática em uso, situações-problema do dia a dia, ou ainda situações dentro da própria matemática, ou em outras áreas do conhecimento, superando assim a matemática da técnica e das fórmulas. Consiste em atividades que desenvolvam o raciocínio, a comunicação e a elaboração de modelos matemáticos, evidenciando o caráter intradisciplinar e, sobretudo, o caráter interdisciplinar da matemática. </a:t>
            </a:r>
            <a:endParaRPr sz="21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8" name="Google Shape;418;p23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3272C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MATEMÁTICA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9" name="Google Shape;4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4950" y="6194050"/>
            <a:ext cx="209550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4">
            <a:hlinkClick r:id="rId3" action="ppaction://hlinksldjump"/>
          </p:cNvPr>
          <p:cNvSpPr/>
          <p:nvPr/>
        </p:nvSpPr>
        <p:spPr>
          <a:xfrm>
            <a:off x="820275" y="1029650"/>
            <a:ext cx="10400100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•"/>
            </a:pPr>
            <a:r>
              <a:rPr lang="pt-B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pt-BR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modelagem matemática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uma estratégia de ensino e aprendizagem que propõe situações-problema ligadas ao “mundo real”, com toda sua complexidade, em que o estudante é chamado a mobilizar diversas competências, tais como: selecionar variáveis relevantes para o modelo a construir; formular um problema teórico; formular hipóteses explicativas do fenômeno; recorrer ao conhecimento matemático acumulado para a resolução do problema formulado, ou seja, confrontar as conclusões teóricas com os dados empíricos existentes. </a:t>
            </a:r>
            <a:endParaRPr sz="2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•"/>
            </a:pPr>
            <a:r>
              <a:rPr lang="pt-B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pt-BR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investigação matemática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de maneira geral, consiste na transformação de uma situação em um ou mais problemas que podem ser esclarecidos, ordenados e organizados de tal forma que possam ser resolvidos por meio de um olhar matemático. Para Ponte, Oliveira e Brocardo (2013, p. 13), “[...] investigar é procurar conhecer o que não se sabe”. </a:t>
            </a:r>
            <a:endParaRPr sz="2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" name="Google Shape;425;p24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3272C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MATEMÁTICA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6" name="Google Shape;42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84950" y="6194050"/>
            <a:ext cx="209550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/>
          <p:nvPr/>
        </p:nvSpPr>
        <p:spPr>
          <a:xfrm>
            <a:off x="5829399" y="1732023"/>
            <a:ext cx="5076000" cy="2082300"/>
          </a:xfrm>
          <a:prstGeom prst="roundRect">
            <a:avLst>
              <a:gd name="adj" fmla="val 16667"/>
            </a:avLst>
          </a:prstGeom>
          <a:solidFill>
            <a:srgbClr val="2E75B5"/>
          </a:solidFill>
          <a:ln w="127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b="0" i="0" u="none" strike="noStrike" cap="none">
                <a:solidFill>
                  <a:srgbClr val="FFD966"/>
                </a:solidFill>
                <a:latin typeface="Algerian"/>
                <a:ea typeface="Algerian"/>
                <a:cs typeface="Algerian"/>
                <a:sym typeface="Algerian"/>
              </a:rPr>
              <a:t>EQUIPE DE MATEMÁTICA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b="0" i="0" u="none" strike="noStrike" cap="none">
                <a:solidFill>
                  <a:srgbClr val="FFD966"/>
                </a:solidFill>
                <a:latin typeface="Algerian"/>
                <a:ea typeface="Algerian"/>
                <a:cs typeface="Algerian"/>
                <a:sym typeface="Algerian"/>
              </a:rPr>
              <a:t>1º AO 9º ANO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900" y="1624992"/>
            <a:ext cx="3875553" cy="51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0378" y="3950198"/>
            <a:ext cx="2738876" cy="273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/>
          <p:nvPr/>
        </p:nvSpPr>
        <p:spPr>
          <a:xfrm>
            <a:off x="644475" y="1520175"/>
            <a:ext cx="10850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Práticas que NÃO coadunam com o Referencial Curricular de Matemática da Reme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lang="pt-BR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quando se observam as instituições escolares que se conhece hoje, nota-se que o ensino da Matemática teve como predominância a </a:t>
            </a:r>
            <a:r>
              <a:rPr lang="pt-BR" sz="2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transmissão do conhecimento</a:t>
            </a:r>
            <a:r>
              <a:rPr lang="pt-BR" sz="2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no qual o aluno era tratado como uma ‘folha em branco’ que estava à disposição do professor para ser preenchida. Nesse sentido, o papel do aluno era de receber sem contestar e sem realizar a exploração da situação, por meio da argumentação e justificação. 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644475" y="3700575"/>
            <a:ext cx="10950000" cy="20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pt-BR" sz="2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Práticas que NORTEIAM o trabalho com as habilidades.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✔"/>
            </a:pPr>
            <a:r>
              <a:rPr lang="pt-BR" sz="2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pensar em uma Matemática que tenta resgatar o gosto por argumentar, justificar e demonstrar a validade de planos de execução adotados. A preocupação com a retomada do cerne original do referido componente curricular levou à busca de atividades com as quais os alunos possam conviver e com estratégias metodológicas que propiciem uma </a:t>
            </a:r>
            <a:r>
              <a:rPr lang="pt-BR" sz="22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aprendizagem significativa</a:t>
            </a:r>
            <a:r>
              <a:rPr lang="pt-BR" sz="2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3272C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MATEMÁTICA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4950" y="6194050"/>
            <a:ext cx="209550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"/>
          <p:cNvSpPr/>
          <p:nvPr/>
        </p:nvSpPr>
        <p:spPr>
          <a:xfrm>
            <a:off x="247875" y="806075"/>
            <a:ext cx="11525100" cy="21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Char char="•"/>
            </a:pPr>
            <a:r>
              <a:rPr lang="pt-BR"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Matemática e a BNCC</a:t>
            </a:r>
            <a:endParaRPr sz="21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Char char="✔"/>
            </a:pPr>
            <a:r>
              <a:rPr lang="pt-BR"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Área de Matemática, no ensino fundamental, conforme a Base Nacional Comum Curricular, por meio das Unidades Temáticas, deve orientar e levar o aluno a </a:t>
            </a:r>
            <a:r>
              <a:rPr lang="pt-BR" sz="21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realizar observações empíricas do mundo</a:t>
            </a:r>
            <a:r>
              <a:rPr lang="pt-BR"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estabelecer relações e representações da matemática, por intermédio de induções e conjecturas, na perspectiva de contribuir com o desenvolvimento do conhecimento científico e do pensamento crítico (BRASIL, 2017a).</a:t>
            </a:r>
            <a:endParaRPr sz="21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4"/>
          <p:cNvSpPr/>
          <p:nvPr/>
        </p:nvSpPr>
        <p:spPr>
          <a:xfrm>
            <a:off x="247875" y="4737213"/>
            <a:ext cx="115251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pt-BR" sz="2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Referencial Curricular da Reme e a Educação Infantil</a:t>
            </a:r>
            <a:endParaRPr sz="21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✔"/>
            </a:pPr>
            <a:r>
              <a:rPr lang="pt-BR" sz="2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</a:t>
            </a:r>
            <a:r>
              <a:rPr lang="pt-BR" sz="21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elaborar o Referencial para a etapa do ensino fundamental, atentou-se para a educação infantil, pois ao chegar ao 1º ano, os alunos têm </a:t>
            </a:r>
            <a:r>
              <a:rPr lang="pt-BR" sz="21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conhecimentos matemáticos construídos no contexto das práticas sociais em que estão inseridos e por meio das experimentações escolares vivenciadas.</a:t>
            </a:r>
            <a:r>
              <a:rPr lang="pt-BR" sz="21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"/>
          <p:cNvSpPr/>
          <p:nvPr/>
        </p:nvSpPr>
        <p:spPr>
          <a:xfrm>
            <a:off x="247875" y="2957500"/>
            <a:ext cx="114024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Char char="•"/>
            </a:pPr>
            <a:r>
              <a:rPr lang="pt-BR" sz="21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Referencial Curricular da Reme, a Matemática e a BNCC</a:t>
            </a:r>
            <a:endParaRPr sz="21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✔"/>
            </a:pPr>
            <a:r>
              <a:rPr lang="pt-BR" sz="2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Referencial Curricular da Reme, em relação à Área de Matemática para o ensino fundamental, alinha-se com a Base Nacional Comum Curricular, reafirmando o compromisso com a formação integral e reconhecendo que o conhecimento matemático se faz necessário a todos os estudantes, seja por sua </a:t>
            </a:r>
            <a:r>
              <a:rPr lang="pt-BR" sz="21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aplicabilidade ou por suas potencialidades para a formação de cidadãos.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1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4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3272C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MATEMÁTICA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4950" y="6194050"/>
            <a:ext cx="209550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/>
          <p:nvPr/>
        </p:nvSpPr>
        <p:spPr>
          <a:xfrm>
            <a:off x="820325" y="970275"/>
            <a:ext cx="10400100" cy="5493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pt-BR" sz="2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Conhecimento Matemático</a:t>
            </a:r>
            <a:endParaRPr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pt-BR" sz="2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pt-BR" sz="22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sistematização do conhecimento matemático</a:t>
            </a:r>
            <a:r>
              <a:rPr lang="pt-BR" sz="2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envolve processos de manipulação, experimentação, registro espontâneo (pictórico e/ou simbólico), linguagem materna e matemática estabelecidas por convenção. Nesse sentido, os processos mentais básicos, tais como, classificar, seriar, sequenciar, incluir, conservar, corresponder, comparar, são essenciais para o desenvolvimento do </a:t>
            </a:r>
            <a:r>
              <a:rPr lang="pt-BR" sz="2200" b="1" i="0" u="sng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letramento matemático</a:t>
            </a:r>
            <a:r>
              <a:rPr lang="pt-BR" sz="2200" b="0" i="0" u="sng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pt-BR" sz="2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e, por isso, são contemplados nos objetivos de aprendizagem para a </a:t>
            </a:r>
            <a:r>
              <a:rPr lang="pt-BR" sz="22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educação infantil </a:t>
            </a:r>
            <a:r>
              <a:rPr lang="pt-BR" sz="2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 continuidade e aprofundamento nos </a:t>
            </a:r>
            <a:r>
              <a:rPr lang="pt-BR" sz="22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anos iniciais </a:t>
            </a:r>
            <a:r>
              <a:rPr lang="pt-BR" sz="2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</a:t>
            </a:r>
            <a:r>
              <a:rPr lang="pt-BR" sz="22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finais do ensino fundamental</a:t>
            </a:r>
            <a:r>
              <a:rPr lang="pt-BR" sz="2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546100" marR="0"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</a:pPr>
            <a:endParaRPr sz="2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68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lang="pt-B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pt-BR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Os Estudantes</a:t>
            </a:r>
            <a:endParaRPr kumimoji="0" lang="pt-BR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pt-BR" sz="2200" dirty="0"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Referencial Curricular da Reme, em relação ao componente curricular de Matemática entende que todos os </a:t>
            </a:r>
            <a:r>
              <a:rPr lang="pt-BR" sz="22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estudantes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são sujeitos </a:t>
            </a:r>
            <a:r>
              <a:rPr lang="pt-BR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ativos e autônomos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e, portanto, capazes de </a:t>
            </a:r>
            <a:r>
              <a:rPr lang="pt-BR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aprender e desenvolver-se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contanto que os processos educativos a eles destinados considerem suas características e seu contexto e tenham significado para suas vidas. </a:t>
            </a:r>
            <a:endParaRPr sz="2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3272C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MATEMÁTICA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84950" y="6194050"/>
            <a:ext cx="209550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/>
          <p:nvPr/>
        </p:nvSpPr>
        <p:spPr>
          <a:xfrm>
            <a:off x="408750" y="829050"/>
            <a:ext cx="11165400" cy="53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•"/>
            </a:pPr>
            <a:r>
              <a:rPr lang="pt-BR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Abordagem Metodológica</a:t>
            </a:r>
            <a:endParaRPr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○"/>
            </a:pPr>
            <a:r>
              <a:rPr lang="pt-B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Ao objetivar o </a:t>
            </a:r>
            <a:r>
              <a:rPr lang="pt-BR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sucesso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 processo de aprendizagem da Matemática, os profissionais da educação devem </a:t>
            </a:r>
            <a:r>
              <a:rPr lang="pt-BR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conhecer e definir a estratégia ou abordagem metodológica de ensino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específica para esse componente curricular, prezando pela clareza sobre “</a:t>
            </a:r>
            <a:r>
              <a:rPr lang="pt-BR" sz="22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que ensinar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”, “</a:t>
            </a:r>
            <a:r>
              <a:rPr lang="pt-BR" sz="22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quando ensinar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”, “</a:t>
            </a:r>
            <a:r>
              <a:rPr lang="pt-BR" sz="22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 ensinar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e “</a:t>
            </a:r>
            <a:r>
              <a:rPr lang="pt-BR" sz="22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 que ensinar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 </a:t>
            </a:r>
            <a:endParaRPr sz="2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pt-BR" sz="2200" b="0" i="0" u="sng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 Matemática apresentada no Referencial Curricular da Reme traz habilidades permeadas por conceitos, procedimentos, processos, </a:t>
            </a:r>
            <a:r>
              <a:rPr lang="pt-BR" sz="2200" b="1" i="0" u="sng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estratégias e abordagens metodológicas</a:t>
            </a:r>
            <a:r>
              <a:rPr lang="pt-BR" sz="2200" b="0" i="0" u="sng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tais como, a linguagem matemática, o letramento matemático, a resolução de problemas, a modelagem matemática e a investigação matemática. </a:t>
            </a:r>
            <a:endParaRPr sz="2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○"/>
            </a:pPr>
            <a:r>
              <a:rPr lang="pt-B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definição da </a:t>
            </a:r>
            <a:r>
              <a:rPr lang="pt-BR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estratégia ou abordagem metodológica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ensino favorece a ampliação da alfabetização e do letramento matemático dos estudantes, principalmente quando os profissionais da educação têm clareza e se apropriam de seus pressupostos metodológicos. 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3272C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MATEMÁTICA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84950" y="6194050"/>
            <a:ext cx="209550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/>
          <p:nvPr/>
        </p:nvSpPr>
        <p:spPr>
          <a:xfrm>
            <a:off x="198300" y="829050"/>
            <a:ext cx="11485200" cy="55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•"/>
            </a:pPr>
            <a:r>
              <a:rPr lang="pt-BR" sz="2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pt-BR" sz="21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finalidade da avaliação,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é o que precisamos considerar para planejar os meios de avaliar e construir os instrumentos mais adequados. No entanto, não podemos ignorar a natureza da atividade realizada pelo aluno. Não podemos realizar a avaliação de capacidades mais específicas sem considerar a situação em que o conhecimento foi evidenciado. (LEAL, 2003, p 25). </a:t>
            </a:r>
            <a:endParaRPr sz="2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•"/>
            </a:pPr>
            <a:r>
              <a:rPr lang="pt-BR" sz="2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Nesse aspecto, a </a:t>
            </a:r>
            <a:r>
              <a:rPr lang="pt-BR" sz="21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avaliação se dá com o intuito de redirecionar o planejamento 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fim de contemplar e garantir o desenvolvimento das competências pelos estudantes. Nesse sentido, torna-se necessário </a:t>
            </a:r>
            <a:r>
              <a:rPr lang="pt-BR" sz="21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compreender a distinção entre medir e avaliar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pt-BR" sz="21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Medir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refere-se ao presente e ao passado e visa a obter informações em relação ao progresso efetuado pelos estudantes. </a:t>
            </a:r>
            <a:r>
              <a:rPr lang="pt-BR" sz="21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Avaliar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refere-se à reflexão sobre as informações obtidas com vistas a planejar o futuro. </a:t>
            </a:r>
            <a:endParaRPr sz="2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•"/>
            </a:pPr>
            <a:r>
              <a:rPr lang="pt-BR" sz="2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 relação aos </a:t>
            </a:r>
            <a:r>
              <a:rPr lang="pt-BR" sz="21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instrumentos avaliativos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destacam-se seminário, trabalho, tarefa, portfólio, mapa conceitual, resenha, simulado, observação, com ou sem o uso de recursos tecnológicos. A interpretação e o tratamento das informações obtidos por meio do instrumento avaliativo, </a:t>
            </a:r>
            <a:r>
              <a:rPr lang="pt-BR" sz="21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exigem relevante atenção do professor e permitem avaliar a metodologia de ensino adotad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a, ou seja, verificar se o caminho seguido possibilitou aos estudantes a obtenção de habilidades e, caso necessário, o ajuste do seu fazer pedagógico. </a:t>
            </a:r>
            <a:endParaRPr sz="21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3272C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MATEMÁTICA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4950" y="6194050"/>
            <a:ext cx="209550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9"/>
          <p:cNvGrpSpPr/>
          <p:nvPr/>
        </p:nvGrpSpPr>
        <p:grpSpPr>
          <a:xfrm>
            <a:off x="882363" y="909222"/>
            <a:ext cx="9974656" cy="5205708"/>
            <a:chOff x="1229706" y="806076"/>
            <a:chExt cx="9110939" cy="4983923"/>
          </a:xfrm>
        </p:grpSpPr>
        <p:pic>
          <p:nvPicPr>
            <p:cNvPr id="213" name="Google Shape;213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29706" y="806076"/>
              <a:ext cx="9110939" cy="25880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89844" y="3502037"/>
              <a:ext cx="9050801" cy="22879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5" name="Google Shape;215;p9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6" name="Google Shape;216;p9"/>
          <p:cNvGrpSpPr/>
          <p:nvPr/>
        </p:nvGrpSpPr>
        <p:grpSpPr>
          <a:xfrm>
            <a:off x="1900360" y="833050"/>
            <a:ext cx="3944522" cy="3149490"/>
            <a:chOff x="-2674171" y="33525"/>
            <a:chExt cx="4013555" cy="4175381"/>
          </a:xfrm>
        </p:grpSpPr>
        <p:sp>
          <p:nvSpPr>
            <p:cNvPr id="217" name="Google Shape;217;p9"/>
            <p:cNvSpPr/>
            <p:nvPr/>
          </p:nvSpPr>
          <p:spPr>
            <a:xfrm>
              <a:off x="-1313816" y="33525"/>
              <a:ext cx="2653200" cy="216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-10000" y="22500"/>
                  </a:moveTo>
                  <a:lnTo>
                    <a:pt x="-20000" y="22500"/>
                  </a:lnTo>
                  <a:lnTo>
                    <a:pt x="-58483" y="54860"/>
                  </a:lnTo>
                  <a:lnTo>
                    <a:pt x="-77495" y="70168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Unidade Temática -orientam a formulação de habilidades a ser desenvolvidas ao longo do Ensino Fundamental</a:t>
              </a:r>
              <a:endPara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18" name="Google Shape;218;p9"/>
            <p:cNvCxnSpPr/>
            <p:nvPr/>
          </p:nvCxnSpPr>
          <p:spPr>
            <a:xfrm flipH="1">
              <a:off x="-2674171" y="1628006"/>
              <a:ext cx="1642500" cy="25809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19" name="Google Shape;219;p9"/>
          <p:cNvSpPr/>
          <p:nvPr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rgbClr val="3272C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MATEMÁTICA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84950" y="6194050"/>
            <a:ext cx="209550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2235</Words>
  <Application>Microsoft Office PowerPoint</Application>
  <PresentationFormat>Widescreen</PresentationFormat>
  <Paragraphs>151</Paragraphs>
  <Slides>27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38" baseType="lpstr">
      <vt:lpstr>Calibri</vt:lpstr>
      <vt:lpstr>Open Sans ExtraBold</vt:lpstr>
      <vt:lpstr>Arial</vt:lpstr>
      <vt:lpstr>Times New Roman</vt:lpstr>
      <vt:lpstr>Verdana</vt:lpstr>
      <vt:lpstr>Arial Black</vt:lpstr>
      <vt:lpstr>Arial Rounded</vt:lpstr>
      <vt:lpstr>Noto Sans Symbols</vt:lpstr>
      <vt:lpstr>Algerian</vt:lpstr>
      <vt:lpstr>1_Tema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Barthimann</dc:creator>
  <cp:lastModifiedBy>ANALICE</cp:lastModifiedBy>
  <cp:revision>8</cp:revision>
  <dcterms:created xsi:type="dcterms:W3CDTF">2022-12-23T13:11:25Z</dcterms:created>
  <dcterms:modified xsi:type="dcterms:W3CDTF">2023-03-09T14:21:59Z</dcterms:modified>
</cp:coreProperties>
</file>