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71" r:id="rId11"/>
    <p:sldId id="272" r:id="rId12"/>
    <p:sldId id="273" r:id="rId13"/>
    <p:sldId id="269" r:id="rId14"/>
    <p:sldId id="277" r:id="rId15"/>
    <p:sldId id="274" r:id="rId16"/>
    <p:sldId id="275" r:id="rId17"/>
    <p:sldId id="276" r:id="rId18"/>
    <p:sldId id="257" r:id="rId19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58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3" d="100"/>
          <a:sy n="73" d="100"/>
        </p:scale>
        <p:origin x="58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B2F160-6F76-EAAA-84E7-80DF76BEBD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3A19785-4588-8973-4F26-B667852AAB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5B584D4-8BA0-51A5-3E39-E24273AB44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9EE60-BDD7-44A4-99F5-C58995932371}" type="datetimeFigureOut">
              <a:rPr lang="pt-BR" smtClean="0"/>
              <a:t>09/03/2023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EDA96D3-673B-116E-E206-3901ECF582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B8C011A-D1C3-CF81-590A-691934286B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3B5CD-870B-49CE-BDE0-680FCCE873B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99133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D8F9D8-07BF-1E79-54F8-43E2DCDC94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6145E767-5675-947B-6029-4FB6C6ECE0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84AD3BC-EBD5-BAB0-16FF-5A25B73AAD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9EE60-BDD7-44A4-99F5-C58995932371}" type="datetimeFigureOut">
              <a:rPr lang="pt-BR" smtClean="0"/>
              <a:t>09/03/2023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1FAF168-4658-F025-6008-3507020A50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BB5E5A3-F09B-665E-1B38-0A8827D640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3B5CD-870B-49CE-BDE0-680FCCE873B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802883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CB1466A-E028-2D50-8E39-F9DF26C7CB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2137777B-9713-8B1B-A08E-7D106F83E3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938EC4E-C7D9-E0CB-A094-7114DBB006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9EE60-BDD7-44A4-99F5-C58995932371}" type="datetimeFigureOut">
              <a:rPr lang="pt-BR" smtClean="0"/>
              <a:t>09/03/2023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1F898E6-939E-275C-D3F8-7F4783E6B5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136EA0C-D622-6471-46E1-E0F0DD8A0A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3B5CD-870B-49CE-BDE0-680FCCE873B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11322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A95F1D-C640-1F25-FFB3-37468B1042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C64F328-5950-D931-B9CE-0DEABEEB37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16BD16D-C269-AB00-AEC4-3A284AC01B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9EE60-BDD7-44A4-99F5-C58995932371}" type="datetimeFigureOut">
              <a:rPr lang="pt-BR" smtClean="0"/>
              <a:t>09/03/2023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CCD553F-FB66-4749-A107-E42639E800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AF91AD1-5E04-54BD-890E-C047B84621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3B5CD-870B-49CE-BDE0-680FCCE873B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499227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D81150-57F6-9AD4-F1E6-FD28737A04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1A02270-C79E-CD91-F7A6-86C96C1F64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09CD06A-44C2-470B-E4E0-03036FFF09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9EE60-BDD7-44A4-99F5-C58995932371}" type="datetimeFigureOut">
              <a:rPr lang="pt-BR" smtClean="0"/>
              <a:t>09/03/2023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D4CAF9B-EF85-FBB8-1498-24939BBA1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B1EEB34-F8D0-B9E3-2D9C-BC3EE4F5F3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3B5CD-870B-49CE-BDE0-680FCCE873B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4073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0E0A53-EDFF-0CC2-08E1-2F26C09DB7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4C9F159-D025-0886-D3E4-4B24A27BCB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3AEFE393-FED6-082B-EBE3-58DB733830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CC1705E4-8CE8-4A47-49ED-780AF939C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9EE60-BDD7-44A4-99F5-C58995932371}" type="datetimeFigureOut">
              <a:rPr lang="pt-BR" smtClean="0"/>
              <a:t>09/03/2023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7464743-E068-A364-E1BF-EF0C3BA182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2C0A6E5-BD17-6A30-DE7E-429B954788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3B5CD-870B-49CE-BDE0-680FCCE873B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2772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F532D4-3E7E-F6D7-4A4A-DD304290C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C4F3859-6A51-C1C7-F659-6F0799BF38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0BA818E-9D81-B8B8-BFCA-F5C5580A21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0F13FB47-D966-320E-0C34-2C9C40A63D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EA16F653-13A7-17BA-A920-9270AA90DB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3772CB89-7D2E-584E-165D-D9AEBA67E0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9EE60-BDD7-44A4-99F5-C58995932371}" type="datetimeFigureOut">
              <a:rPr lang="pt-BR" smtClean="0"/>
              <a:t>09/03/2023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1ADE40D6-C7C7-DB94-2582-C88F08BCE7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6CA501E0-1FF3-AD3F-EB4B-09538404F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3B5CD-870B-49CE-BDE0-680FCCE873B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01815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49DE4A-3446-7D3D-E535-07F5B1890B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13A7B5E9-C8A7-FF3C-44DC-131F728403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9EE60-BDD7-44A4-99F5-C58995932371}" type="datetimeFigureOut">
              <a:rPr lang="pt-BR" smtClean="0"/>
              <a:t>09/03/2023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6F4850EA-5313-592F-AD29-04567D93AF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081D4FDF-E848-2DA1-17CF-0C120F04E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3B5CD-870B-49CE-BDE0-680FCCE873B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22351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74DE7F63-3ED6-0761-5C92-187E628A7C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9EE60-BDD7-44A4-99F5-C58995932371}" type="datetimeFigureOut">
              <a:rPr lang="pt-BR" smtClean="0"/>
              <a:t>09/03/2023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78B2CE16-8806-5C78-0829-F90F705F38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7D80DB74-9B43-FA87-4E5D-B86E913FF1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3B5CD-870B-49CE-BDE0-680FCCE873B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976232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4C3373-6ADF-5FF3-ECFF-B2233DAB83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D3B4534-0BB7-E323-6990-B3D5E3B7CE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A29CA49-1AD9-0628-2BD8-B7624B4891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03B6077-2EC0-5FE3-F7A8-9B4C9D2CB7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9EE60-BDD7-44A4-99F5-C58995932371}" type="datetimeFigureOut">
              <a:rPr lang="pt-BR" smtClean="0"/>
              <a:t>09/03/2023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C3460C8-A458-E80E-9C78-F13EDC781A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3FABFB8E-084C-C5A2-22CE-08DD9E5FE6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3B5CD-870B-49CE-BDE0-680FCCE873B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479471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DCB7EE-8705-EB7C-90A2-824D3865DF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C003ACAE-DE23-2896-57A4-60056C48F8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4564BF9-BA6A-DD50-C930-2A36B6813F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C2580A9-B4B6-C3A6-9477-0DEE165DEB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9EE60-BDD7-44A4-99F5-C58995932371}" type="datetimeFigureOut">
              <a:rPr lang="pt-BR" smtClean="0"/>
              <a:t>09/03/2023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A0863A9-37C4-C232-15C5-F86A0FF3F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B5203902-40AB-CCDA-3438-73B729CB6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3B5CD-870B-49CE-BDE0-680FCCE873B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7401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66FB3308-106D-7138-64C3-216332D689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9DDAA47-DAA9-58D2-3073-98ACCC92C8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5267216-50F0-44DC-64C1-11B3F40B4A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09EE60-BDD7-44A4-99F5-C58995932371}" type="datetimeFigureOut">
              <a:rPr lang="pt-BR" smtClean="0"/>
              <a:t>09/03/2023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44801F8-B05B-F758-6356-9615CF0CD5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10D43FA-92E3-449A-67AD-4DD1CF9871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83B5CD-870B-49CE-BDE0-680FCCE873B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58560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3.svg"/><Relationship Id="rId7" Type="http://schemas.openxmlformats.org/officeDocument/2006/relationships/image" Target="../media/image17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5.svg"/><Relationship Id="rId10" Type="http://schemas.openxmlformats.org/officeDocument/2006/relationships/image" Target="../media/image16.png"/><Relationship Id="rId4" Type="http://schemas.openxmlformats.org/officeDocument/2006/relationships/image" Target="../media/image13.png"/><Relationship Id="rId9" Type="http://schemas.openxmlformats.org/officeDocument/2006/relationships/image" Target="../media/image19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27D50E26-974E-491D-AC9B-9049A2002AD4}"/>
              </a:ext>
            </a:extLst>
          </p:cNvPr>
          <p:cNvSpPr/>
          <p:nvPr/>
        </p:nvSpPr>
        <p:spPr>
          <a:xfrm>
            <a:off x="4263238" y="3937547"/>
            <a:ext cx="7615252" cy="1107996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6600" b="0" cap="none" spc="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GEOGRAFIA</a:t>
            </a:r>
          </a:p>
        </p:txBody>
      </p:sp>
      <p:cxnSp>
        <p:nvCxnSpPr>
          <p:cNvPr id="3" name="Conector reto 2">
            <a:extLst>
              <a:ext uri="{FF2B5EF4-FFF2-40B4-BE49-F238E27FC236}">
                <a16:creationId xmlns:a16="http://schemas.microsoft.com/office/drawing/2014/main" id="{9C425FDA-A333-4793-B9D5-446A17ECE49E}"/>
              </a:ext>
            </a:extLst>
          </p:cNvPr>
          <p:cNvCxnSpPr/>
          <p:nvPr/>
        </p:nvCxnSpPr>
        <p:spPr>
          <a:xfrm>
            <a:off x="5206887" y="5199017"/>
            <a:ext cx="5687535" cy="6115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Conector reto 3">
            <a:extLst>
              <a:ext uri="{FF2B5EF4-FFF2-40B4-BE49-F238E27FC236}">
                <a16:creationId xmlns:a16="http://schemas.microsoft.com/office/drawing/2014/main" id="{247E4027-5D0C-46BA-90BA-51852B173A77}"/>
              </a:ext>
            </a:extLst>
          </p:cNvPr>
          <p:cNvCxnSpPr/>
          <p:nvPr/>
        </p:nvCxnSpPr>
        <p:spPr>
          <a:xfrm>
            <a:off x="5206887" y="3705869"/>
            <a:ext cx="5687535" cy="1704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tângulo 4">
            <a:extLst>
              <a:ext uri="{FF2B5EF4-FFF2-40B4-BE49-F238E27FC236}">
                <a16:creationId xmlns:a16="http://schemas.microsoft.com/office/drawing/2014/main" id="{27D50E26-974E-491D-AC9B-9049A2002AD4}"/>
              </a:ext>
            </a:extLst>
          </p:cNvPr>
          <p:cNvSpPr/>
          <p:nvPr/>
        </p:nvSpPr>
        <p:spPr>
          <a:xfrm>
            <a:off x="4243028" y="5422555"/>
            <a:ext cx="7615252" cy="91999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4000" b="0" cap="none" spc="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1º ao 9º</a:t>
            </a:r>
          </a:p>
        </p:txBody>
      </p:sp>
    </p:spTree>
    <p:extLst>
      <p:ext uri="{BB962C8B-B14F-4D97-AF65-F5344CB8AC3E}">
        <p14:creationId xmlns:p14="http://schemas.microsoft.com/office/powerpoint/2010/main" val="15069279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/>
          <a:srcRect l="21821" t="22946" r="17036" b="8126"/>
          <a:stretch/>
        </p:blipFill>
        <p:spPr>
          <a:xfrm>
            <a:off x="836022" y="156754"/>
            <a:ext cx="10572689" cy="6701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3097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l="23245" t="23958" r="18807" b="14857"/>
          <a:stretch/>
        </p:blipFill>
        <p:spPr>
          <a:xfrm>
            <a:off x="946483" y="256674"/>
            <a:ext cx="10728661" cy="6368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5427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2"/>
          <a:srcRect l="20918" t="22590" r="16434" b="13303"/>
          <a:stretch/>
        </p:blipFill>
        <p:spPr>
          <a:xfrm>
            <a:off x="169816" y="13063"/>
            <a:ext cx="1192031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375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E312764E-405D-4A70-99D1-65A36B4A2D1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364" t="13518" r="7736" b="7656"/>
          <a:stretch/>
        </p:blipFill>
        <p:spPr>
          <a:xfrm>
            <a:off x="0" y="0"/>
            <a:ext cx="122248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9542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l="2144" t="14732" r="38421" b="8839"/>
          <a:stretch/>
        </p:blipFill>
        <p:spPr>
          <a:xfrm>
            <a:off x="1358537" y="1136473"/>
            <a:ext cx="7733212" cy="5590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9383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l="17405" t="19553" r="19747" b="18125"/>
          <a:stretch/>
        </p:blipFill>
        <p:spPr>
          <a:xfrm>
            <a:off x="104502" y="52251"/>
            <a:ext cx="11082767" cy="6178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1830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l="4554" t="14018" r="38220" b="6875"/>
          <a:stretch/>
        </p:blipFill>
        <p:spPr>
          <a:xfrm>
            <a:off x="287382" y="104501"/>
            <a:ext cx="8353448" cy="6492241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679269" y="1489166"/>
            <a:ext cx="1672045" cy="292608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405516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l="3349" t="14553" r="38923" b="11161"/>
          <a:stretch/>
        </p:blipFill>
        <p:spPr>
          <a:xfrm>
            <a:off x="235131" y="235131"/>
            <a:ext cx="8438606" cy="6105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0820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A3D7CE14-5707-459A-8026-FEF94383F5EC}"/>
              </a:ext>
            </a:extLst>
          </p:cNvPr>
          <p:cNvSpPr/>
          <p:nvPr/>
        </p:nvSpPr>
        <p:spPr>
          <a:xfrm>
            <a:off x="3167630" y="2090171"/>
            <a:ext cx="5231567" cy="332398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Contatos</a:t>
            </a:r>
          </a:p>
          <a:p>
            <a:pPr algn="ctr">
              <a:lnSpc>
                <a:spcPct val="150000"/>
              </a:lnSpc>
            </a:pPr>
            <a:r>
              <a:rPr lang="pt-BR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geografia.cg@gmail.com</a:t>
            </a:r>
          </a:p>
          <a:p>
            <a:pPr algn="ctr">
              <a:lnSpc>
                <a:spcPct val="150000"/>
              </a:lnSpc>
            </a:pPr>
            <a:r>
              <a:rPr lang="pt-BR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geomorena.blogspot.com</a:t>
            </a:r>
          </a:p>
          <a:p>
            <a:pPr algn="ctr">
              <a:lnSpc>
                <a:spcPct val="150000"/>
              </a:lnSpc>
            </a:pPr>
            <a:r>
              <a:rPr lang="pt-BR" sz="2800" b="1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2020-3844 </a:t>
            </a:r>
          </a:p>
          <a:p>
            <a:pPr algn="ctr">
              <a:lnSpc>
                <a:spcPct val="150000"/>
              </a:lnSpc>
            </a:pPr>
            <a:r>
              <a:rPr lang="pt-BR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99911-9932 Analice</a:t>
            </a:r>
            <a:endParaRPr lang="pt-BR" sz="28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3"/>
          <a:srcRect l="25361" r="25345"/>
          <a:stretch/>
        </p:blipFill>
        <p:spPr>
          <a:xfrm>
            <a:off x="8203474" y="5579486"/>
            <a:ext cx="3605349" cy="1121761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942310" y="5579486"/>
            <a:ext cx="52389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dirty="0" smtClean="0">
                <a:ln w="0"/>
                <a:solidFill>
                  <a:srgbClr val="F8582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Ótimo ano letivo!</a:t>
            </a:r>
            <a:endParaRPr lang="pt-BR" sz="5400" dirty="0">
              <a:ln w="0"/>
              <a:solidFill>
                <a:srgbClr val="F85826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884799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254034" y="2016096"/>
            <a:ext cx="9575075" cy="43242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500" b="1" dirty="0">
                <a:latin typeface="Arial" panose="020B0604020202020204" pitchFamily="34" charset="0"/>
                <a:cs typeface="Arial" panose="020B0604020202020204" pitchFamily="34" charset="0"/>
              </a:rPr>
              <a:t>ADRIANE BARBOSA NOGUEIRA LOPES</a:t>
            </a:r>
          </a:p>
          <a:p>
            <a:pPr algn="ctr"/>
            <a:r>
              <a:rPr lang="pt-BR" sz="2500" dirty="0">
                <a:latin typeface="Arial" panose="020B0604020202020204" pitchFamily="34" charset="0"/>
                <a:cs typeface="Arial" panose="020B0604020202020204" pitchFamily="34" charset="0"/>
              </a:rPr>
              <a:t>Prefeita Municipal</a:t>
            </a:r>
          </a:p>
          <a:p>
            <a:pPr algn="ctr"/>
            <a:endParaRPr lang="pt-BR" sz="25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500" b="1" dirty="0">
                <a:latin typeface="Arial" panose="020B0604020202020204" pitchFamily="34" charset="0"/>
                <a:cs typeface="Arial" panose="020B0604020202020204" pitchFamily="34" charset="0"/>
              </a:rPr>
              <a:t>LUCAS HENRIQUE BITENCOURT DE SOUZA</a:t>
            </a:r>
          </a:p>
          <a:p>
            <a:pPr algn="ctr"/>
            <a:r>
              <a:rPr lang="pt-BR" sz="2500" dirty="0">
                <a:latin typeface="Arial" panose="020B0604020202020204" pitchFamily="34" charset="0"/>
                <a:cs typeface="Arial" panose="020B0604020202020204" pitchFamily="34" charset="0"/>
              </a:rPr>
              <a:t>Secretário Municipal de Educação</a:t>
            </a:r>
          </a:p>
          <a:p>
            <a:pPr algn="ctr"/>
            <a:endParaRPr lang="pt-BR" sz="25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500" b="1" dirty="0">
                <a:latin typeface="Arial" panose="020B0604020202020204" pitchFamily="34" charset="0"/>
                <a:cs typeface="Arial" panose="020B0604020202020204" pitchFamily="34" charset="0"/>
              </a:rPr>
              <a:t>ANA CRISTINA CANTERO DORSA LIMA</a:t>
            </a:r>
          </a:p>
          <a:p>
            <a:pPr algn="ctr"/>
            <a:r>
              <a:rPr lang="pt-BR" sz="2500" dirty="0">
                <a:latin typeface="Arial" panose="020B0604020202020204" pitchFamily="34" charset="0"/>
                <a:cs typeface="Arial" panose="020B0604020202020204" pitchFamily="34" charset="0"/>
              </a:rPr>
              <a:t>Superintendente de Gestão das Políticas Educacionais</a:t>
            </a:r>
          </a:p>
          <a:p>
            <a:pPr algn="ctr"/>
            <a:endParaRPr lang="pt-BR" sz="25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500" b="1" dirty="0">
                <a:latin typeface="Arial" panose="020B0604020202020204" pitchFamily="34" charset="0"/>
                <a:cs typeface="Arial" panose="020B0604020202020204" pitchFamily="34" charset="0"/>
              </a:rPr>
              <a:t>ANA MARIA RIBAS</a:t>
            </a:r>
          </a:p>
          <a:p>
            <a:pPr algn="ctr"/>
            <a:r>
              <a:rPr lang="pt-BR" sz="2500" dirty="0">
                <a:latin typeface="Arial" panose="020B0604020202020204" pitchFamily="34" charset="0"/>
                <a:cs typeface="Arial" panose="020B0604020202020204" pitchFamily="34" charset="0"/>
              </a:rPr>
              <a:t>Gerente do Ensino Fundamental e Médio</a:t>
            </a:r>
          </a:p>
        </p:txBody>
      </p:sp>
    </p:spTree>
    <p:extLst>
      <p:ext uri="{BB962C8B-B14F-4D97-AF65-F5344CB8AC3E}">
        <p14:creationId xmlns:p14="http://schemas.microsoft.com/office/powerpoint/2010/main" val="37091336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B0D379BB-7D31-466F-B746-4BAAAEF1032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878" t="21161" r="36513" b="12768"/>
          <a:stretch/>
        </p:blipFill>
        <p:spPr>
          <a:xfrm>
            <a:off x="83124" y="63000"/>
            <a:ext cx="5003514" cy="6732000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3E8070F9-BE76-4C89-80B0-EC7727B3DB87}"/>
              </a:ext>
            </a:extLst>
          </p:cNvPr>
          <p:cNvSpPr/>
          <p:nvPr/>
        </p:nvSpPr>
        <p:spPr>
          <a:xfrm>
            <a:off x="6724697" y="1209682"/>
            <a:ext cx="355417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oper Black" panose="0208090404030B020404" pitchFamily="18" charset="0"/>
              </a:rPr>
              <a:t>CONCEITOS </a:t>
            </a:r>
            <a:r>
              <a:rPr lang="pt-BR" b="1" cap="none" spc="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oper Black" panose="0208090404030B020404" pitchFamily="18" charset="0"/>
              </a:rPr>
              <a:t>DA</a:t>
            </a:r>
          </a:p>
          <a:p>
            <a:pPr algn="ctr"/>
            <a:r>
              <a:rPr lang="pt-BR" sz="4000" b="1" cap="none" spc="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oper Black" panose="0208090404030B020404" pitchFamily="18" charset="0"/>
              </a:rPr>
              <a:t>GEOGRAFIA</a:t>
            </a:r>
            <a:endParaRPr lang="pt-BR" sz="3200" b="1" cap="none" spc="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Cooper Black" panose="0208090404030B020404" pitchFamily="18" charset="0"/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24935483-ADC6-4C38-9B9F-F09C25BD2499}"/>
              </a:ext>
            </a:extLst>
          </p:cNvPr>
          <p:cNvSpPr/>
          <p:nvPr/>
        </p:nvSpPr>
        <p:spPr>
          <a:xfrm>
            <a:off x="7669680" y="2494364"/>
            <a:ext cx="1980000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2000" b="1" cap="none" spc="0" dirty="0">
                <a:ln w="9525">
                  <a:noFill/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Black" panose="020B0A04020102020204" pitchFamily="34" charset="0"/>
              </a:rPr>
              <a:t>PAISAGEM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946E53C6-E7B1-4739-B068-0CE962265181}"/>
              </a:ext>
            </a:extLst>
          </p:cNvPr>
          <p:cNvSpPr/>
          <p:nvPr/>
        </p:nvSpPr>
        <p:spPr>
          <a:xfrm>
            <a:off x="6917411" y="4159507"/>
            <a:ext cx="338464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pt-BR" sz="3200" b="1" cap="none" spc="0" dirty="0">
                <a:ln w="9525">
                  <a:noFill/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Black" panose="020B0A04020102020204" pitchFamily="34" charset="0"/>
              </a:rPr>
              <a:t>PENSAMENTO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C94ECB8E-838D-431E-9A3F-8B595F10D839}"/>
              </a:ext>
            </a:extLst>
          </p:cNvPr>
          <p:cNvSpPr/>
          <p:nvPr/>
        </p:nvSpPr>
        <p:spPr>
          <a:xfrm>
            <a:off x="6027275" y="2994902"/>
            <a:ext cx="1980000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2000" b="1" cap="none" spc="0" dirty="0">
                <a:ln w="9525">
                  <a:noFill/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Black" panose="020B0A04020102020204" pitchFamily="34" charset="0"/>
              </a:rPr>
              <a:t>LUGAR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522C5E9F-D676-4CE8-A853-E33DABB14298}"/>
              </a:ext>
            </a:extLst>
          </p:cNvPr>
          <p:cNvSpPr/>
          <p:nvPr/>
        </p:nvSpPr>
        <p:spPr>
          <a:xfrm>
            <a:off x="8298874" y="3000500"/>
            <a:ext cx="1980000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2000" b="1" cap="none" spc="0" dirty="0">
                <a:ln w="9525">
                  <a:noFill/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Black" panose="020B0A04020102020204" pitchFamily="34" charset="0"/>
              </a:rPr>
              <a:t>TERRITÓRIO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648FED4B-A073-48D7-A3FE-E08F94CB6321}"/>
              </a:ext>
            </a:extLst>
          </p:cNvPr>
          <p:cNvSpPr/>
          <p:nvPr/>
        </p:nvSpPr>
        <p:spPr>
          <a:xfrm>
            <a:off x="5560866" y="2494364"/>
            <a:ext cx="1980000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2000" b="1" cap="none" spc="0" dirty="0">
                <a:ln w="9525">
                  <a:noFill/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Black" panose="020B0A04020102020204" pitchFamily="34" charset="0"/>
              </a:rPr>
              <a:t>ESPAÇO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0F3569BD-1E81-440C-82FA-41A79EA2EDCC}"/>
              </a:ext>
            </a:extLst>
          </p:cNvPr>
          <p:cNvSpPr/>
          <p:nvPr/>
        </p:nvSpPr>
        <p:spPr>
          <a:xfrm>
            <a:off x="9882788" y="2494364"/>
            <a:ext cx="1980000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2000" b="1" cap="none" spc="0" dirty="0">
                <a:ln w="9525">
                  <a:noFill/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Black" panose="020B0A04020102020204" pitchFamily="34" charset="0"/>
              </a:rPr>
              <a:t>REGIÃO</a:t>
            </a:r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E456E001-FFCA-4B1F-A0E9-8437D00687D4}"/>
              </a:ext>
            </a:extLst>
          </p:cNvPr>
          <p:cNvSpPr/>
          <p:nvPr/>
        </p:nvSpPr>
        <p:spPr>
          <a:xfrm>
            <a:off x="6917411" y="4619179"/>
            <a:ext cx="323838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3200" b="1" cap="none" spc="0" dirty="0">
                <a:ln w="9525">
                  <a:noFill/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Black" panose="020B0A04020102020204" pitchFamily="34" charset="0"/>
              </a:rPr>
              <a:t>GEOGRÁFICO</a:t>
            </a:r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8E1295CD-88A2-4A3E-81D3-F573FF0541C5}"/>
              </a:ext>
            </a:extLst>
          </p:cNvPr>
          <p:cNvSpPr/>
          <p:nvPr/>
        </p:nvSpPr>
        <p:spPr>
          <a:xfrm>
            <a:off x="6917411" y="3836384"/>
            <a:ext cx="1834156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pt-BR" sz="1600" b="1" cap="none" spc="0" dirty="0">
                <a:ln w="9525">
                  <a:noFill/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CORRENTES DO</a:t>
            </a:r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D4277B42-B678-430A-80A5-0DF46F2DB218}"/>
              </a:ext>
            </a:extLst>
          </p:cNvPr>
          <p:cNvSpPr/>
          <p:nvPr/>
        </p:nvSpPr>
        <p:spPr>
          <a:xfrm>
            <a:off x="7669680" y="5285506"/>
            <a:ext cx="2955746" cy="15240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1600" b="1" dirty="0">
                <a:ln w="9525">
                  <a:noFill/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GEOGRAFIA TRADICIONAL</a:t>
            </a:r>
          </a:p>
          <a:p>
            <a:pPr>
              <a:lnSpc>
                <a:spcPct val="150000"/>
              </a:lnSpc>
            </a:pPr>
            <a:r>
              <a:rPr lang="pt-BR" sz="1600" b="1" dirty="0">
                <a:ln w="9525">
                  <a:noFill/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GEOGRAFIA QUANTITATIVA</a:t>
            </a:r>
          </a:p>
          <a:p>
            <a:pPr>
              <a:lnSpc>
                <a:spcPct val="150000"/>
              </a:lnSpc>
            </a:pPr>
            <a:r>
              <a:rPr lang="pt-BR" sz="1600" b="1" dirty="0">
                <a:ln w="9525">
                  <a:noFill/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GEOGRAFIA CRÍTICA</a:t>
            </a:r>
          </a:p>
          <a:p>
            <a:pPr>
              <a:lnSpc>
                <a:spcPct val="150000"/>
              </a:lnSpc>
            </a:pPr>
            <a:r>
              <a:rPr lang="pt-BR" sz="1600" b="1" dirty="0">
                <a:ln w="9525">
                  <a:noFill/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GEOGRAFIA CULTURAL</a:t>
            </a:r>
          </a:p>
        </p:txBody>
      </p:sp>
      <p:sp>
        <p:nvSpPr>
          <p:cNvPr id="25" name="Retângulo 24">
            <a:extLst>
              <a:ext uri="{FF2B5EF4-FFF2-40B4-BE49-F238E27FC236}">
                <a16:creationId xmlns:a16="http://schemas.microsoft.com/office/drawing/2014/main" id="{2B67FD4C-6BEA-4639-908E-90E90AE023DA}"/>
              </a:ext>
            </a:extLst>
          </p:cNvPr>
          <p:cNvSpPr/>
          <p:nvPr/>
        </p:nvSpPr>
        <p:spPr>
          <a:xfrm>
            <a:off x="5787838" y="187676"/>
            <a:ext cx="542789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3200" b="1" cap="none" spc="0" dirty="0">
                <a:ln w="9525">
                  <a:noFill/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TEXTO INTRODUTÓRIO</a:t>
            </a:r>
          </a:p>
        </p:txBody>
      </p:sp>
    </p:spTree>
    <p:extLst>
      <p:ext uri="{BB962C8B-B14F-4D97-AF65-F5344CB8AC3E}">
        <p14:creationId xmlns:p14="http://schemas.microsoft.com/office/powerpoint/2010/main" val="33296912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>
            <a:extLst>
              <a:ext uri="{FF2B5EF4-FFF2-40B4-BE49-F238E27FC236}">
                <a16:creationId xmlns:a16="http://schemas.microsoft.com/office/drawing/2014/main" id="{57B98454-472D-4D32-B6EA-40B55280F4FF}"/>
              </a:ext>
            </a:extLst>
          </p:cNvPr>
          <p:cNvSpPr/>
          <p:nvPr/>
        </p:nvSpPr>
        <p:spPr>
          <a:xfrm>
            <a:off x="2902295" y="142011"/>
            <a:ext cx="2505301" cy="86177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pt-BR" sz="25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oper Black" panose="0208090404030B020404" pitchFamily="18" charset="0"/>
              </a:rPr>
              <a:t>RACIOCÍNIO</a:t>
            </a:r>
            <a:endParaRPr lang="pt-BR" sz="2500" b="1" cap="none" spc="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Cooper Black" panose="0208090404030B020404" pitchFamily="18" charset="0"/>
            </a:endParaRPr>
          </a:p>
          <a:p>
            <a:r>
              <a:rPr lang="pt-BR" sz="2500" b="1" cap="none" spc="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oper Black" panose="0208090404030B020404" pitchFamily="18" charset="0"/>
              </a:rPr>
              <a:t>GEOGRÁFICO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92456A3E-37A5-4A52-9A30-1DE0033CE351}"/>
              </a:ext>
            </a:extLst>
          </p:cNvPr>
          <p:cNvSpPr/>
          <p:nvPr/>
        </p:nvSpPr>
        <p:spPr>
          <a:xfrm>
            <a:off x="8725989" y="2057231"/>
            <a:ext cx="3187123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2800" b="1" dirty="0">
                <a:ln w="9525">
                  <a:noFill/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gency FB" panose="020B0503020202020204" pitchFamily="34" charset="0"/>
              </a:rPr>
              <a:t>ESTRUTURANTES</a:t>
            </a:r>
            <a:endParaRPr lang="pt-BR" sz="2800" b="1" cap="none" spc="0" dirty="0">
              <a:ln w="9525">
                <a:noFill/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gency FB" panose="020B0503020202020204" pitchFamily="34" charset="0"/>
            </a:endParaRP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69898411-B3A2-4DF2-8869-AB3EF3E5185E}"/>
              </a:ext>
            </a:extLst>
          </p:cNvPr>
          <p:cNvSpPr/>
          <p:nvPr/>
        </p:nvSpPr>
        <p:spPr>
          <a:xfrm>
            <a:off x="7439355" y="244008"/>
            <a:ext cx="381963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3200" b="1" dirty="0">
                <a:ln w="9525">
                  <a:noFill/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Black" panose="020B0A04020102020204" pitchFamily="34" charset="0"/>
              </a:rPr>
              <a:t>ESPACIALIDADE</a:t>
            </a:r>
            <a:endParaRPr lang="pt-BR" sz="3200" b="1" cap="none" spc="0" dirty="0">
              <a:ln w="9525">
                <a:noFill/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627D2E31-D01D-4CF8-95FC-2E68510981D4}"/>
              </a:ext>
            </a:extLst>
          </p:cNvPr>
          <p:cNvSpPr/>
          <p:nvPr/>
        </p:nvSpPr>
        <p:spPr>
          <a:xfrm>
            <a:off x="5140715" y="2070671"/>
            <a:ext cx="3451448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2800" b="1" cap="none" spc="0" dirty="0">
                <a:ln w="9525">
                  <a:noFill/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gency FB" panose="020B0503020202020204" pitchFamily="34" charset="0"/>
              </a:rPr>
              <a:t>ESTRUTURADORES</a:t>
            </a:r>
          </a:p>
        </p:txBody>
      </p:sp>
      <p:sp>
        <p:nvSpPr>
          <p:cNvPr id="23" name="Retângulo 22">
            <a:extLst>
              <a:ext uri="{FF2B5EF4-FFF2-40B4-BE49-F238E27FC236}">
                <a16:creationId xmlns:a16="http://schemas.microsoft.com/office/drawing/2014/main" id="{8763E2AD-3B84-434D-8D2C-D9D1CC994B4A}"/>
              </a:ext>
            </a:extLst>
          </p:cNvPr>
          <p:cNvSpPr/>
          <p:nvPr/>
        </p:nvSpPr>
        <p:spPr>
          <a:xfrm>
            <a:off x="6456458" y="1367761"/>
            <a:ext cx="512787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2800" b="1" cap="none" spc="0" dirty="0">
                <a:ln w="9525">
                  <a:noFill/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Black" panose="020B0A04020102020204" pitchFamily="34" charset="0"/>
              </a:rPr>
              <a:t>CONCEITOS FUNDANTES</a:t>
            </a:r>
          </a:p>
        </p:txBody>
      </p:sp>
      <p:pic>
        <p:nvPicPr>
          <p:cNvPr id="1026" name="Picture 2" descr="Resultado de imagem para BNCC">
            <a:extLst>
              <a:ext uri="{FF2B5EF4-FFF2-40B4-BE49-F238E27FC236}">
                <a16:creationId xmlns:a16="http://schemas.microsoft.com/office/drawing/2014/main" id="{B545C6A9-04B1-419B-94D8-4BF11AD487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68" b="11877"/>
          <a:stretch/>
        </p:blipFill>
        <p:spPr bwMode="auto">
          <a:xfrm>
            <a:off x="410537" y="339630"/>
            <a:ext cx="1551615" cy="25069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tângulo 9">
            <a:extLst>
              <a:ext uri="{FF2B5EF4-FFF2-40B4-BE49-F238E27FC236}">
                <a16:creationId xmlns:a16="http://schemas.microsoft.com/office/drawing/2014/main" id="{15B5ECD6-6928-4B24-842C-B66078C03CB3}"/>
              </a:ext>
            </a:extLst>
          </p:cNvPr>
          <p:cNvSpPr/>
          <p:nvPr/>
        </p:nvSpPr>
        <p:spPr>
          <a:xfrm>
            <a:off x="8142752" y="853270"/>
            <a:ext cx="241284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2400" i="1" dirty="0">
                <a:ln w="9525">
                  <a:noFill/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"/>
              </a:rPr>
              <a:t>Análise espacial</a:t>
            </a:r>
            <a:endParaRPr lang="pt-BR" sz="2400" i="1" cap="none" spc="0" dirty="0">
              <a:ln w="9525">
                <a:noFill/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rial "/>
            </a:endParaRPr>
          </a:p>
        </p:txBody>
      </p:sp>
      <p:sp>
        <p:nvSpPr>
          <p:cNvPr id="11" name="Seta: para a Direita 10">
            <a:extLst>
              <a:ext uri="{FF2B5EF4-FFF2-40B4-BE49-F238E27FC236}">
                <a16:creationId xmlns:a16="http://schemas.microsoft.com/office/drawing/2014/main" id="{9762B88D-CB35-48CC-9474-025095C3143E}"/>
              </a:ext>
            </a:extLst>
          </p:cNvPr>
          <p:cNvSpPr/>
          <p:nvPr/>
        </p:nvSpPr>
        <p:spPr>
          <a:xfrm rot="10800000" flipH="1">
            <a:off x="5743419" y="339630"/>
            <a:ext cx="1695936" cy="334916"/>
          </a:xfrm>
          <a:prstGeom prst="rightArrow">
            <a:avLst>
              <a:gd name="adj1" fmla="val 31520"/>
              <a:gd name="adj2" fmla="val 500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050" name="Picture 2" descr="Seta Curva PNG - Imagens PNG Seta - Vetores e Arquivos Seta PNG">
            <a:extLst>
              <a:ext uri="{FF2B5EF4-FFF2-40B4-BE49-F238E27FC236}">
                <a16:creationId xmlns:a16="http://schemas.microsoft.com/office/drawing/2014/main" id="{33E41EE1-0CD0-4765-B8A2-17561B87F3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607821" y="142011"/>
            <a:ext cx="1454843" cy="1154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tângulo 12">
            <a:extLst>
              <a:ext uri="{FF2B5EF4-FFF2-40B4-BE49-F238E27FC236}">
                <a16:creationId xmlns:a16="http://schemas.microsoft.com/office/drawing/2014/main" id="{35BD4C59-5890-4A18-96E7-C2A79E2B0BBC}"/>
              </a:ext>
            </a:extLst>
          </p:cNvPr>
          <p:cNvSpPr/>
          <p:nvPr/>
        </p:nvSpPr>
        <p:spPr>
          <a:xfrm>
            <a:off x="7861425" y="3112643"/>
            <a:ext cx="2975495" cy="461665"/>
          </a:xfrm>
          <a:prstGeom prst="rect">
            <a:avLst/>
          </a:prstGeom>
          <a:noFill/>
          <a:ln>
            <a:solidFill>
              <a:srgbClr val="D82828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2400" i="1" dirty="0">
                <a:ln w="9525">
                  <a:noFill/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"/>
              </a:rPr>
              <a:t>Situação Geográfica</a:t>
            </a:r>
            <a:endParaRPr lang="pt-BR" sz="2400" i="1" cap="none" spc="0" dirty="0">
              <a:ln w="9525">
                <a:noFill/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rial "/>
            </a:endParaRP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4891C5EA-E0A3-4E80-8509-8A62D8761391}"/>
              </a:ext>
            </a:extLst>
          </p:cNvPr>
          <p:cNvSpPr/>
          <p:nvPr/>
        </p:nvSpPr>
        <p:spPr>
          <a:xfrm>
            <a:off x="7114009" y="3615873"/>
            <a:ext cx="4470327" cy="461665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2400" b="1" i="1" dirty="0">
                <a:ln w="9525">
                  <a:noFill/>
                  <a:prstDash val="solid"/>
                </a:ln>
                <a:latin typeface="Arial "/>
              </a:rPr>
              <a:t>DESLIZAMENTO DE TERRAS</a:t>
            </a:r>
            <a:endParaRPr lang="pt-BR" sz="2400" b="1" i="1" cap="none" spc="0" dirty="0">
              <a:ln w="9525">
                <a:noFill/>
                <a:prstDash val="solid"/>
              </a:ln>
              <a:latin typeface="Arial "/>
            </a:endParaRP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5B3D642E-6915-4A48-B1F3-D3D8FC211E03}"/>
              </a:ext>
            </a:extLst>
          </p:cNvPr>
          <p:cNvSpPr/>
          <p:nvPr/>
        </p:nvSpPr>
        <p:spPr>
          <a:xfrm>
            <a:off x="5626083" y="4458165"/>
            <a:ext cx="328339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2000" b="1" i="1" dirty="0">
                <a:ln w="9525">
                  <a:noFill/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"/>
              </a:rPr>
              <a:t>Componentes Físicos</a:t>
            </a:r>
          </a:p>
          <a:p>
            <a:pPr algn="ctr"/>
            <a:r>
              <a:rPr lang="pt-BR" sz="2000" i="1" dirty="0">
                <a:ln w="9525">
                  <a:noFill/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"/>
              </a:rPr>
              <a:t>Relevo – Vegetação – </a:t>
            </a:r>
            <a:r>
              <a:rPr lang="pt-BR" sz="2000" i="1" cap="none" spc="0" dirty="0">
                <a:ln w="9525">
                  <a:noFill/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"/>
              </a:rPr>
              <a:t>Solo</a:t>
            </a:r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8EB36772-E24F-467D-812B-92E3B8FE8D39}"/>
              </a:ext>
            </a:extLst>
          </p:cNvPr>
          <p:cNvSpPr/>
          <p:nvPr/>
        </p:nvSpPr>
        <p:spPr>
          <a:xfrm>
            <a:off x="9194867" y="4458165"/>
            <a:ext cx="283603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2000" b="1" i="1" dirty="0">
                <a:ln w="9525">
                  <a:noFill/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"/>
              </a:rPr>
              <a:t>Componentes sociais</a:t>
            </a:r>
          </a:p>
          <a:p>
            <a:pPr algn="ctr"/>
            <a:r>
              <a:rPr lang="pt-BR" sz="2000" i="1" dirty="0">
                <a:ln w="9525">
                  <a:noFill/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"/>
              </a:rPr>
              <a:t>Ocupação - renda</a:t>
            </a:r>
            <a:endParaRPr lang="pt-BR" sz="2000" i="1" cap="none" spc="0" dirty="0">
              <a:ln w="9525">
                <a:noFill/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rial "/>
            </a:endParaRPr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0E62DE99-5CE4-4639-B2E1-9A7B8082F5D7}"/>
              </a:ext>
            </a:extLst>
          </p:cNvPr>
          <p:cNvSpPr/>
          <p:nvPr/>
        </p:nvSpPr>
        <p:spPr>
          <a:xfrm>
            <a:off x="8180423" y="5434753"/>
            <a:ext cx="2337498" cy="1323439"/>
          </a:xfrm>
          <a:prstGeom prst="rect">
            <a:avLst/>
          </a:prstGeom>
          <a:noFill/>
          <a:ln>
            <a:solidFill>
              <a:srgbClr val="D82828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2000" b="1" i="1" dirty="0">
                <a:ln w="9525">
                  <a:noFill/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"/>
              </a:rPr>
              <a:t>Onde ocorreu?</a:t>
            </a:r>
          </a:p>
          <a:p>
            <a:pPr algn="ctr"/>
            <a:r>
              <a:rPr lang="pt-BR" sz="2000" b="1" i="1" dirty="0">
                <a:ln w="9525">
                  <a:noFill/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"/>
              </a:rPr>
              <a:t>Quando ocorreu?</a:t>
            </a:r>
          </a:p>
          <a:p>
            <a:pPr algn="ctr"/>
            <a:r>
              <a:rPr lang="pt-BR" sz="2000" b="1" i="1" cap="none" spc="0" dirty="0">
                <a:ln w="9525">
                  <a:noFill/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"/>
              </a:rPr>
              <a:t>Quem ating</a:t>
            </a:r>
            <a:r>
              <a:rPr lang="pt-BR" sz="2000" b="1" i="1" dirty="0">
                <a:ln w="9525">
                  <a:noFill/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"/>
              </a:rPr>
              <a:t>iu?</a:t>
            </a:r>
          </a:p>
          <a:p>
            <a:pPr algn="ctr"/>
            <a:r>
              <a:rPr lang="pt-BR" sz="2000" b="1" i="1" cap="none" spc="0" dirty="0">
                <a:ln w="9525">
                  <a:noFill/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"/>
              </a:rPr>
              <a:t>O que provocou?</a:t>
            </a:r>
            <a:endParaRPr lang="pt-BR" sz="2000" i="1" cap="none" spc="0" dirty="0">
              <a:ln w="9525">
                <a:noFill/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rial "/>
            </a:endParaRPr>
          </a:p>
        </p:txBody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id="{21B04592-CAEB-40EA-8E2F-0E746CF25D49}"/>
              </a:ext>
            </a:extLst>
          </p:cNvPr>
          <p:cNvSpPr/>
          <p:nvPr/>
        </p:nvSpPr>
        <p:spPr>
          <a:xfrm>
            <a:off x="410537" y="3713050"/>
            <a:ext cx="4290495" cy="28053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(CG.EF06GE11.s)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Analisar distintas interações das sociedades com a natureza, com base na distribuição dos componentes físico-naturais, incluindo as transformações da biodiversidade local e do mundo.</a:t>
            </a:r>
          </a:p>
        </p:txBody>
      </p:sp>
      <p:cxnSp>
        <p:nvCxnSpPr>
          <p:cNvPr id="3" name="Conector: Angulado 2">
            <a:extLst>
              <a:ext uri="{FF2B5EF4-FFF2-40B4-BE49-F238E27FC236}">
                <a16:creationId xmlns:a16="http://schemas.microsoft.com/office/drawing/2014/main" id="{E4BAA4D1-8FDF-4286-BDF0-2FAE2D0B4E0F}"/>
              </a:ext>
            </a:extLst>
          </p:cNvPr>
          <p:cNvCxnSpPr>
            <a:stCxn id="13" idx="1"/>
            <a:endCxn id="18" idx="1"/>
          </p:cNvCxnSpPr>
          <p:nvPr/>
        </p:nvCxnSpPr>
        <p:spPr>
          <a:xfrm rot="10800000" flipH="1" flipV="1">
            <a:off x="7861425" y="3343475"/>
            <a:ext cx="318998" cy="2752997"/>
          </a:xfrm>
          <a:prstGeom prst="bentConnector3">
            <a:avLst>
              <a:gd name="adj1" fmla="val -770908"/>
            </a:avLst>
          </a:prstGeom>
          <a:ln w="57150">
            <a:solidFill>
              <a:srgbClr val="D8282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Agrupar 21"/>
          <p:cNvGrpSpPr/>
          <p:nvPr/>
        </p:nvGrpSpPr>
        <p:grpSpPr>
          <a:xfrm>
            <a:off x="2984286" y="1060669"/>
            <a:ext cx="1464375" cy="2297508"/>
            <a:chOff x="3062664" y="982291"/>
            <a:chExt cx="1464375" cy="2297508"/>
          </a:xfrm>
        </p:grpSpPr>
        <p:sp>
          <p:nvSpPr>
            <p:cNvPr id="2" name="Retângulo 1"/>
            <p:cNvSpPr/>
            <p:nvPr/>
          </p:nvSpPr>
          <p:spPr>
            <a:xfrm>
              <a:off x="3062664" y="982291"/>
              <a:ext cx="99738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dirty="0"/>
                <a:t>Analogia</a:t>
              </a:r>
            </a:p>
          </p:txBody>
        </p:sp>
        <p:sp>
          <p:nvSpPr>
            <p:cNvPr id="4" name="Retângulo 3"/>
            <p:cNvSpPr/>
            <p:nvPr/>
          </p:nvSpPr>
          <p:spPr>
            <a:xfrm>
              <a:off x="3062664" y="1296484"/>
              <a:ext cx="99136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dirty="0"/>
                <a:t>Conexão</a:t>
              </a:r>
            </a:p>
          </p:txBody>
        </p:sp>
        <p:sp>
          <p:nvSpPr>
            <p:cNvPr id="5" name="Retângulo 4"/>
            <p:cNvSpPr/>
            <p:nvPr/>
          </p:nvSpPr>
          <p:spPr>
            <a:xfrm>
              <a:off x="3062664" y="1644322"/>
              <a:ext cx="146437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dirty="0"/>
                <a:t>Diferenciação</a:t>
              </a:r>
            </a:p>
          </p:txBody>
        </p:sp>
        <p:sp>
          <p:nvSpPr>
            <p:cNvPr id="6" name="Retângulo 5"/>
            <p:cNvSpPr/>
            <p:nvPr/>
          </p:nvSpPr>
          <p:spPr>
            <a:xfrm>
              <a:off x="3062664" y="1937021"/>
              <a:ext cx="130228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dirty="0"/>
                <a:t>Distribuição</a:t>
              </a:r>
            </a:p>
          </p:txBody>
        </p:sp>
        <p:sp>
          <p:nvSpPr>
            <p:cNvPr id="12" name="Retângulo 11"/>
            <p:cNvSpPr/>
            <p:nvPr/>
          </p:nvSpPr>
          <p:spPr>
            <a:xfrm>
              <a:off x="3062664" y="2234938"/>
              <a:ext cx="103086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/>
                <a:t>Extensão</a:t>
              </a:r>
            </a:p>
          </p:txBody>
        </p:sp>
        <p:sp>
          <p:nvSpPr>
            <p:cNvPr id="20" name="Retângulo 19"/>
            <p:cNvSpPr/>
            <p:nvPr/>
          </p:nvSpPr>
          <p:spPr>
            <a:xfrm>
              <a:off x="3062664" y="2577558"/>
              <a:ext cx="124296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dirty="0"/>
                <a:t>Localização</a:t>
              </a:r>
            </a:p>
          </p:txBody>
        </p:sp>
        <p:sp>
          <p:nvSpPr>
            <p:cNvPr id="21" name="Retângulo 20"/>
            <p:cNvSpPr/>
            <p:nvPr/>
          </p:nvSpPr>
          <p:spPr>
            <a:xfrm>
              <a:off x="3062664" y="2910467"/>
              <a:ext cx="83555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dirty="0"/>
                <a:t>Ordem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122271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3593B233-9FDD-40E6-8C51-9ECABCFEE0D2}"/>
              </a:ext>
            </a:extLst>
          </p:cNvPr>
          <p:cNvSpPr/>
          <p:nvPr/>
        </p:nvSpPr>
        <p:spPr>
          <a:xfrm>
            <a:off x="5434890" y="3842911"/>
            <a:ext cx="6265921" cy="1815882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2800" b="1" dirty="0">
                <a:ln w="9525">
                  <a:solidFill>
                    <a:schemeClr val="bg1"/>
                  </a:solidFill>
                  <a:prstDash val="solid"/>
                </a:ln>
                <a:latin typeface="Cooper Black" panose="0208090404030B020404" pitchFamily="18" charset="0"/>
              </a:rPr>
              <a:t>QUADROS </a:t>
            </a:r>
            <a:r>
              <a:rPr lang="pt-BR" sz="2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latin typeface="Cooper Black" panose="0208090404030B020404" pitchFamily="18" charset="0"/>
              </a:rPr>
              <a:t>DE HABILIDADES </a:t>
            </a:r>
          </a:p>
          <a:p>
            <a:pPr algn="ctr"/>
            <a:r>
              <a:rPr lang="pt-BR" sz="2800" b="1" dirty="0" smtClean="0">
                <a:ln w="9525">
                  <a:solidFill>
                    <a:schemeClr val="bg1"/>
                  </a:solidFill>
                  <a:prstDash val="solid"/>
                </a:ln>
                <a:latin typeface="Cooper Black" panose="0208090404030B020404" pitchFamily="18" charset="0"/>
              </a:rPr>
              <a:t>E</a:t>
            </a:r>
            <a:endParaRPr lang="pt-BR" sz="2800" b="1" dirty="0">
              <a:ln w="9525">
                <a:solidFill>
                  <a:schemeClr val="bg1"/>
                </a:solidFill>
                <a:prstDash val="solid"/>
              </a:ln>
              <a:latin typeface="Cooper Black" panose="0208090404030B020404" pitchFamily="18" charset="0"/>
            </a:endParaRPr>
          </a:p>
          <a:p>
            <a:pPr algn="ctr"/>
            <a:r>
              <a:rPr lang="pt-BR" sz="2800" b="1" dirty="0">
                <a:ln w="9525">
                  <a:solidFill>
                    <a:schemeClr val="bg1"/>
                  </a:solidFill>
                  <a:prstDash val="solid"/>
                </a:ln>
                <a:latin typeface="Cooper Black" panose="0208090404030B020404" pitchFamily="18" charset="0"/>
              </a:rPr>
              <a:t>CONHECIMENTOS</a:t>
            </a:r>
          </a:p>
          <a:p>
            <a:pPr algn="ctr"/>
            <a:r>
              <a:rPr lang="pt-BR" sz="2800" b="1" dirty="0">
                <a:ln w="9525">
                  <a:solidFill>
                    <a:schemeClr val="bg1"/>
                  </a:solidFill>
                  <a:prstDash val="solid"/>
                </a:ln>
                <a:latin typeface="Cooper Black" panose="0208090404030B020404" pitchFamily="18" charset="0"/>
              </a:rPr>
              <a:t>ESPECÍFICOS</a:t>
            </a:r>
            <a:endParaRPr lang="pt-BR" sz="2800" b="1" cap="none" spc="0" dirty="0">
              <a:ln w="9525">
                <a:solidFill>
                  <a:schemeClr val="bg1"/>
                </a:solidFill>
                <a:prstDash val="solid"/>
              </a:ln>
              <a:latin typeface="Cooper Black" panose="0208090404030B020404" pitchFamily="18" charset="0"/>
            </a:endParaRP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383585F6-37F7-46BE-A5DB-B93A96B065D2}"/>
              </a:ext>
            </a:extLst>
          </p:cNvPr>
          <p:cNvSpPr/>
          <p:nvPr/>
        </p:nvSpPr>
        <p:spPr>
          <a:xfrm>
            <a:off x="971983" y="345270"/>
            <a:ext cx="408759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pt-BR" sz="2400" b="1" cap="none" spc="0" dirty="0">
                <a:ln w="9525">
                  <a:noFill/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Black" panose="020B0A04020102020204" pitchFamily="34" charset="0"/>
              </a:rPr>
              <a:t>UNIDADES </a:t>
            </a:r>
            <a:r>
              <a:rPr lang="pt-BR" sz="2400" b="1" dirty="0">
                <a:ln w="9525">
                  <a:noFill/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Black" panose="020B0A04020102020204" pitchFamily="34" charset="0"/>
              </a:rPr>
              <a:t>TEMÁTICAS</a:t>
            </a:r>
            <a:endParaRPr lang="pt-BR" sz="2400" b="1" cap="none" spc="0" dirty="0">
              <a:ln w="9525">
                <a:noFill/>
                <a:prstDash val="solid"/>
              </a:ln>
              <a:solidFill>
                <a:srgbClr val="0070C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EE044217-F059-476F-B1FA-B230B0FE933B}"/>
              </a:ext>
            </a:extLst>
          </p:cNvPr>
          <p:cNvSpPr/>
          <p:nvPr/>
        </p:nvSpPr>
        <p:spPr>
          <a:xfrm>
            <a:off x="5667798" y="5905329"/>
            <a:ext cx="621035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2400" b="1" cap="none" spc="0" dirty="0">
                <a:ln w="9525">
                  <a:noFill/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Black" panose="020B0A04020102020204" pitchFamily="34" charset="0"/>
              </a:rPr>
              <a:t>1º ao 9º ano do Ensino Fundamental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B28F11E0-7043-4D76-BBA9-89B3D5212C61}"/>
              </a:ext>
            </a:extLst>
          </p:cNvPr>
          <p:cNvSpPr/>
          <p:nvPr/>
        </p:nvSpPr>
        <p:spPr>
          <a:xfrm>
            <a:off x="1475243" y="4476977"/>
            <a:ext cx="1683473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2000" b="1" dirty="0">
                <a:ln w="9525">
                  <a:noFill/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Black" panose="020B0A04020102020204" pitchFamily="34" charset="0"/>
              </a:rPr>
              <a:t>Conteúdos</a:t>
            </a:r>
          </a:p>
          <a:p>
            <a:pPr algn="ctr"/>
            <a:r>
              <a:rPr lang="pt-BR" sz="2000" b="1" dirty="0">
                <a:ln w="9525">
                  <a:noFill/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Black" panose="020B0A04020102020204" pitchFamily="34" charset="0"/>
              </a:rPr>
              <a:t>Conceitos</a:t>
            </a:r>
          </a:p>
          <a:p>
            <a:pPr algn="ctr"/>
            <a:r>
              <a:rPr lang="pt-BR" sz="2000" b="1" dirty="0">
                <a:ln w="9525">
                  <a:noFill/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Black" panose="020B0A04020102020204" pitchFamily="34" charset="0"/>
              </a:rPr>
              <a:t>Processos</a:t>
            </a:r>
            <a:endParaRPr lang="pt-BR" sz="2000" b="1" cap="none" spc="0" dirty="0">
              <a:ln w="9525">
                <a:noFill/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4BD1F570-05D7-4B65-B954-2171C83D8343}"/>
              </a:ext>
            </a:extLst>
          </p:cNvPr>
          <p:cNvSpPr/>
          <p:nvPr/>
        </p:nvSpPr>
        <p:spPr>
          <a:xfrm>
            <a:off x="2518636" y="2274571"/>
            <a:ext cx="26962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2000" b="1" dirty="0">
                <a:ln w="9525">
                  <a:noFill/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Black" panose="020B0A04020102020204" pitchFamily="34" charset="0"/>
              </a:rPr>
              <a:t> </a:t>
            </a:r>
            <a:endParaRPr lang="pt-BR" sz="2000" b="1" cap="none" spc="0" dirty="0">
              <a:ln w="9525">
                <a:noFill/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id="{5B4A5C5F-4D4A-4304-8ABE-920ABE6AF683}"/>
              </a:ext>
            </a:extLst>
          </p:cNvPr>
          <p:cNvSpPr/>
          <p:nvPr/>
        </p:nvSpPr>
        <p:spPr>
          <a:xfrm>
            <a:off x="701291" y="888373"/>
            <a:ext cx="6644768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pt-BR" sz="2000" b="1" dirty="0">
                <a:ln w="9525">
                  <a:noFill/>
                  <a:prstDash val="solid"/>
                </a:ln>
                <a:latin typeface="Arial" panose="020B0604020202020204" pitchFamily="34" charset="0"/>
                <a:cs typeface="Arial" panose="020B0604020202020204" pitchFamily="34" charset="0"/>
              </a:rPr>
              <a:t>Mundo do trabalho</a:t>
            </a:r>
          </a:p>
          <a:p>
            <a:pPr marL="457200" indent="-457200">
              <a:buFont typeface="+mj-lt"/>
              <a:buAutoNum type="arabicPeriod"/>
            </a:pPr>
            <a:r>
              <a:rPr lang="pt-BR" sz="2000" b="1" dirty="0">
                <a:ln w="9525">
                  <a:noFill/>
                  <a:prstDash val="solid"/>
                </a:ln>
                <a:latin typeface="Arial" panose="020B0604020202020204" pitchFamily="34" charset="0"/>
                <a:cs typeface="Arial" panose="020B0604020202020204" pitchFamily="34" charset="0"/>
              </a:rPr>
              <a:t>Formas de representação e pensamento espacial</a:t>
            </a:r>
          </a:p>
          <a:p>
            <a:pPr marL="457200" indent="-457200">
              <a:buFont typeface="+mj-lt"/>
              <a:buAutoNum type="arabicPeriod"/>
            </a:pPr>
            <a:r>
              <a:rPr lang="pt-BR" sz="2000" b="1" dirty="0">
                <a:ln w="9525">
                  <a:noFill/>
                  <a:prstDash val="solid"/>
                </a:ln>
                <a:latin typeface="Arial" panose="020B0604020202020204" pitchFamily="34" charset="0"/>
                <a:cs typeface="Arial" panose="020B0604020202020204" pitchFamily="34" charset="0"/>
              </a:rPr>
              <a:t>Conexões e Escalas </a:t>
            </a:r>
          </a:p>
          <a:p>
            <a:pPr marL="457200" indent="-457200">
              <a:buFont typeface="+mj-lt"/>
              <a:buAutoNum type="arabicPeriod"/>
            </a:pPr>
            <a:r>
              <a:rPr lang="pt-BR" sz="2000" b="1" dirty="0">
                <a:ln w="9525">
                  <a:noFill/>
                  <a:prstDash val="solid"/>
                </a:ln>
                <a:latin typeface="Arial" panose="020B0604020202020204" pitchFamily="34" charset="0"/>
                <a:cs typeface="Arial" panose="020B0604020202020204" pitchFamily="34" charset="0"/>
              </a:rPr>
              <a:t>Natureza, ambientes e qualidade de vida</a:t>
            </a:r>
          </a:p>
          <a:p>
            <a:pPr marL="457200" indent="-457200">
              <a:buFont typeface="+mj-lt"/>
              <a:buAutoNum type="arabicPeriod"/>
            </a:pPr>
            <a:r>
              <a:rPr lang="pt-BR" sz="2000" b="1" dirty="0">
                <a:ln w="9525">
                  <a:noFill/>
                  <a:prstDash val="solid"/>
                </a:ln>
                <a:latin typeface="Arial" panose="020B0604020202020204" pitchFamily="34" charset="0"/>
                <a:cs typeface="Arial" panose="020B0604020202020204" pitchFamily="34" charset="0"/>
              </a:rPr>
              <a:t>O sujeito e o seu lugar no mundo</a:t>
            </a:r>
            <a:endParaRPr lang="pt-BR" sz="2000" b="1" cap="none" spc="0" dirty="0">
              <a:ln w="9525">
                <a:noFill/>
                <a:prstDash val="solid"/>
              </a:ln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seta.png — Instituto Federal de Educação, Ciência e Tecnologia de Minas  Gerais Campus Ibirité">
            <a:extLst>
              <a:ext uri="{FF2B5EF4-FFF2-40B4-BE49-F238E27FC236}">
                <a16:creationId xmlns:a16="http://schemas.microsoft.com/office/drawing/2014/main" id="{1DBE3ECF-73AB-4693-BD9B-E2DB2E6912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D8282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2534" y="4950571"/>
            <a:ext cx="2388815" cy="755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seta.png — Instituto Federal de Educação, Ciência e Tecnologia de Minas  Gerais Campus Ibirité">
            <a:extLst>
              <a:ext uri="{FF2B5EF4-FFF2-40B4-BE49-F238E27FC236}">
                <a16:creationId xmlns:a16="http://schemas.microsoft.com/office/drawing/2014/main" id="{67C2A16C-9B75-4519-B43A-C15BB401E4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duotone>
              <a:prstClr val="black"/>
              <a:srgbClr val="D8282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46777" flipV="1">
            <a:off x="1578359" y="2852454"/>
            <a:ext cx="1792093" cy="676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tângulo 13">
            <a:extLst>
              <a:ext uri="{FF2B5EF4-FFF2-40B4-BE49-F238E27FC236}">
                <a16:creationId xmlns:a16="http://schemas.microsoft.com/office/drawing/2014/main" id="{EE044217-F059-476F-B1FA-B230B0FE933B}"/>
              </a:ext>
            </a:extLst>
          </p:cNvPr>
          <p:cNvSpPr/>
          <p:nvPr/>
        </p:nvSpPr>
        <p:spPr>
          <a:xfrm>
            <a:off x="222070" y="3959645"/>
            <a:ext cx="544572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pt-BR" sz="2400" b="1" cap="none" spc="0" dirty="0">
                <a:ln w="9525">
                  <a:noFill/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Black" panose="020B0A04020102020204" pitchFamily="34" charset="0"/>
              </a:rPr>
              <a:t>OBJETOS </a:t>
            </a:r>
            <a:r>
              <a:rPr lang="pt-BR" sz="2400" b="1" cap="none" spc="0" dirty="0" smtClean="0">
                <a:ln w="9525">
                  <a:noFill/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Black" panose="020B0A04020102020204" pitchFamily="34" charset="0"/>
              </a:rPr>
              <a:t>DE CONHECIMENTO</a:t>
            </a:r>
            <a:endParaRPr lang="pt-BR" sz="2400" b="1" cap="none" spc="0" dirty="0">
              <a:ln w="9525">
                <a:noFill/>
                <a:prstDash val="solid"/>
              </a:ln>
              <a:solidFill>
                <a:srgbClr val="0070C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DAB013C9-E4BE-45FA-BB95-BF14D1ACCAB8}"/>
              </a:ext>
            </a:extLst>
          </p:cNvPr>
          <p:cNvSpPr/>
          <p:nvPr/>
        </p:nvSpPr>
        <p:spPr>
          <a:xfrm>
            <a:off x="7613217" y="196599"/>
            <a:ext cx="4087594" cy="113877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pt-BR" sz="3200" b="1" dirty="0">
                <a:ln w="9525">
                  <a:solidFill>
                    <a:schemeClr val="bg1"/>
                  </a:solidFill>
                  <a:prstDash val="solid"/>
                </a:ln>
                <a:latin typeface="Cooper Black" panose="0208090404030B020404" pitchFamily="18" charset="0"/>
              </a:rPr>
              <a:t>APRENDIZAGEM</a:t>
            </a:r>
          </a:p>
          <a:p>
            <a:pPr algn="r"/>
            <a:r>
              <a:rPr lang="pt-BR" sz="3200" b="1" cap="none" spc="0" dirty="0">
                <a:ln w="9525">
                  <a:solidFill>
                    <a:schemeClr val="bg1"/>
                  </a:solidFill>
                  <a:prstDash val="solid"/>
                </a:ln>
                <a:latin typeface="Cooper Black" panose="0208090404030B020404" pitchFamily="18" charset="0"/>
              </a:rPr>
              <a:t>E</a:t>
            </a:r>
            <a:r>
              <a:rPr lang="pt-BR" sz="3600" b="1" cap="none" spc="0" dirty="0">
                <a:ln w="9525">
                  <a:solidFill>
                    <a:schemeClr val="bg1"/>
                  </a:solidFill>
                  <a:prstDash val="solid"/>
                </a:ln>
                <a:latin typeface="Cooper Black" panose="0208090404030B020404" pitchFamily="18" charset="0"/>
              </a:rPr>
              <a:t> AVALIAÇÃO</a:t>
            </a:r>
            <a:endParaRPr lang="pt-BR" sz="2800" b="1" cap="none" spc="0" dirty="0">
              <a:ln w="9525">
                <a:solidFill>
                  <a:schemeClr val="bg1"/>
                </a:solidFill>
                <a:prstDash val="solid"/>
              </a:ln>
              <a:latin typeface="Cooper Black" panose="0208090404030B020404" pitchFamily="18" charset="0"/>
            </a:endParaRP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3E1B282E-130F-4F1D-BFB2-0EB3E282ADF0}"/>
              </a:ext>
            </a:extLst>
          </p:cNvPr>
          <p:cNvSpPr/>
          <p:nvPr/>
        </p:nvSpPr>
        <p:spPr>
          <a:xfrm>
            <a:off x="8605886" y="1448808"/>
            <a:ext cx="2590003" cy="1200329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2400" b="1" cap="none" spc="0" dirty="0">
                <a:ln w="9525">
                  <a:noFill/>
                  <a:prstDash val="solid"/>
                </a:ln>
                <a:solidFill>
                  <a:srgbClr val="00B050"/>
                </a:solidFill>
                <a:latin typeface="Arial Black" panose="020B0A04020102020204" pitchFamily="34" charset="0"/>
              </a:rPr>
              <a:t>DIAGNÓSTICA</a:t>
            </a:r>
          </a:p>
          <a:p>
            <a:pPr algn="ctr"/>
            <a:r>
              <a:rPr lang="pt-BR" sz="2400" b="1" dirty="0">
                <a:ln w="9525">
                  <a:noFill/>
                  <a:prstDash val="solid"/>
                </a:ln>
                <a:latin typeface="Arial Black" panose="020B0A04020102020204" pitchFamily="34" charset="0"/>
              </a:rPr>
              <a:t>FORMATIVA</a:t>
            </a:r>
          </a:p>
          <a:p>
            <a:pPr algn="ctr"/>
            <a:r>
              <a:rPr lang="pt-BR" sz="2400" b="1" dirty="0">
                <a:ln w="9525">
                  <a:noFill/>
                  <a:prstDash val="solid"/>
                </a:ln>
                <a:solidFill>
                  <a:srgbClr val="00B050"/>
                </a:solidFill>
                <a:latin typeface="Arial Black" panose="020B0A04020102020204" pitchFamily="34" charset="0"/>
              </a:rPr>
              <a:t>SOMATIVA</a:t>
            </a:r>
          </a:p>
        </p:txBody>
      </p:sp>
    </p:spTree>
    <p:extLst>
      <p:ext uri="{BB962C8B-B14F-4D97-AF65-F5344CB8AC3E}">
        <p14:creationId xmlns:p14="http://schemas.microsoft.com/office/powerpoint/2010/main" val="8306817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ângulo 18">
            <a:extLst>
              <a:ext uri="{FF2B5EF4-FFF2-40B4-BE49-F238E27FC236}">
                <a16:creationId xmlns:a16="http://schemas.microsoft.com/office/drawing/2014/main" id="{5B4A5C5F-4D4A-4304-8ABE-920ABE6AF683}"/>
              </a:ext>
            </a:extLst>
          </p:cNvPr>
          <p:cNvSpPr/>
          <p:nvPr/>
        </p:nvSpPr>
        <p:spPr>
          <a:xfrm>
            <a:off x="6458975" y="50333"/>
            <a:ext cx="103906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2000" dirty="0">
                <a:ln w="9525">
                  <a:noFill/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Campo</a:t>
            </a:r>
          </a:p>
          <a:p>
            <a:pPr algn="ctr"/>
            <a:r>
              <a:rPr lang="pt-BR" sz="2000" dirty="0">
                <a:ln w="9525">
                  <a:noFill/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Grande</a:t>
            </a:r>
            <a:endParaRPr lang="pt-BR" sz="2000" cap="none" spc="0" dirty="0">
              <a:ln w="9525">
                <a:noFill/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635FA80E-DB0A-4312-BF79-B97C80849BDB}"/>
              </a:ext>
            </a:extLst>
          </p:cNvPr>
          <p:cNvSpPr/>
          <p:nvPr/>
        </p:nvSpPr>
        <p:spPr>
          <a:xfrm>
            <a:off x="956167" y="315057"/>
            <a:ext cx="372390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4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oper Black" panose="0208090404030B020404" pitchFamily="18" charset="0"/>
              </a:rPr>
              <a:t>HABILIDADE</a:t>
            </a:r>
            <a:endParaRPr lang="pt-BR" sz="4000" b="1" cap="none" spc="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Cooper Black" panose="0208090404030B020404" pitchFamily="18" charset="0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755D92FB-7E1C-4A23-A82B-46509E8994B2}"/>
              </a:ext>
            </a:extLst>
          </p:cNvPr>
          <p:cNvSpPr/>
          <p:nvPr/>
        </p:nvSpPr>
        <p:spPr>
          <a:xfrm>
            <a:off x="6514083" y="1469797"/>
            <a:ext cx="43675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600" b="1" dirty="0">
                <a:ln w="9525">
                  <a:noFill/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Black" panose="020B0A04020102020204" pitchFamily="34" charset="0"/>
              </a:rPr>
              <a:t>CG.EF06GE05.s</a:t>
            </a:r>
          </a:p>
        </p:txBody>
      </p:sp>
      <p:sp>
        <p:nvSpPr>
          <p:cNvPr id="24" name="Retângulo 23">
            <a:extLst>
              <a:ext uri="{FF2B5EF4-FFF2-40B4-BE49-F238E27FC236}">
                <a16:creationId xmlns:a16="http://schemas.microsoft.com/office/drawing/2014/main" id="{2CB8AA7F-E936-4D9E-AA80-78BA8EA3CA35}"/>
              </a:ext>
            </a:extLst>
          </p:cNvPr>
          <p:cNvSpPr/>
          <p:nvPr/>
        </p:nvSpPr>
        <p:spPr>
          <a:xfrm>
            <a:off x="6971024" y="2826425"/>
            <a:ext cx="168187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2000" dirty="0">
                <a:ln w="9525">
                  <a:noFill/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Ensino</a:t>
            </a:r>
          </a:p>
          <a:p>
            <a:pPr algn="ctr"/>
            <a:r>
              <a:rPr lang="pt-BR" sz="2000" dirty="0">
                <a:ln w="9525">
                  <a:noFill/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Fundamental</a:t>
            </a:r>
            <a:endParaRPr lang="pt-BR" sz="2000" cap="none" spc="0" dirty="0">
              <a:ln w="9525">
                <a:noFill/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tângulo 24">
            <a:extLst>
              <a:ext uri="{FF2B5EF4-FFF2-40B4-BE49-F238E27FC236}">
                <a16:creationId xmlns:a16="http://schemas.microsoft.com/office/drawing/2014/main" id="{E75A1F0C-8B1F-469E-9091-038E97D75B48}"/>
              </a:ext>
            </a:extLst>
          </p:cNvPr>
          <p:cNvSpPr/>
          <p:nvPr/>
        </p:nvSpPr>
        <p:spPr>
          <a:xfrm>
            <a:off x="7956410" y="358109"/>
            <a:ext cx="918841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2000" dirty="0">
                <a:ln w="9525">
                  <a:noFill/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6º ano</a:t>
            </a:r>
            <a:endParaRPr lang="pt-BR" sz="2000" cap="none" spc="0" dirty="0">
              <a:ln w="9525">
                <a:noFill/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67305B4F-31DC-4277-A689-09743F8DB214}"/>
              </a:ext>
            </a:extLst>
          </p:cNvPr>
          <p:cNvSpPr/>
          <p:nvPr/>
        </p:nvSpPr>
        <p:spPr>
          <a:xfrm>
            <a:off x="8444468" y="2533690"/>
            <a:ext cx="130997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2000" dirty="0">
                <a:ln w="9525">
                  <a:noFill/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Geografia</a:t>
            </a:r>
            <a:endParaRPr lang="pt-BR" sz="2000" cap="none" spc="0" dirty="0">
              <a:ln w="9525">
                <a:noFill/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tângulo 26">
            <a:extLst>
              <a:ext uri="{FF2B5EF4-FFF2-40B4-BE49-F238E27FC236}">
                <a16:creationId xmlns:a16="http://schemas.microsoft.com/office/drawing/2014/main" id="{7B10E781-A6B4-44CA-9E80-E77798BF82BB}"/>
              </a:ext>
            </a:extLst>
          </p:cNvPr>
          <p:cNvSpPr/>
          <p:nvPr/>
        </p:nvSpPr>
        <p:spPr>
          <a:xfrm>
            <a:off x="9072352" y="332918"/>
            <a:ext cx="175560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2000" dirty="0">
                <a:ln w="9525">
                  <a:noFill/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Habilidade 05</a:t>
            </a:r>
            <a:endParaRPr lang="pt-BR" sz="2000" cap="none" spc="0" dirty="0">
              <a:ln w="9525">
                <a:noFill/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tângulo 27">
            <a:extLst>
              <a:ext uri="{FF2B5EF4-FFF2-40B4-BE49-F238E27FC236}">
                <a16:creationId xmlns:a16="http://schemas.microsoft.com/office/drawing/2014/main" id="{3EF1B38F-06F4-4569-8F79-30C3E6582768}"/>
              </a:ext>
            </a:extLst>
          </p:cNvPr>
          <p:cNvSpPr/>
          <p:nvPr/>
        </p:nvSpPr>
        <p:spPr>
          <a:xfrm>
            <a:off x="9315127" y="3162685"/>
            <a:ext cx="2151551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2000" dirty="0">
                <a:ln w="9525">
                  <a:noFill/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Sem Modificação</a:t>
            </a:r>
            <a:endParaRPr lang="pt-BR" sz="2000" cap="none" spc="0" dirty="0">
              <a:ln w="9525">
                <a:noFill/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411392E7-D879-42E5-9DD7-9752ED131FD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10" t="41089" r="66779" b="21095"/>
          <a:stretch/>
        </p:blipFill>
        <p:spPr>
          <a:xfrm>
            <a:off x="956167" y="4696884"/>
            <a:ext cx="2423411" cy="1852638"/>
          </a:xfrm>
          <a:prstGeom prst="rect">
            <a:avLst/>
          </a:prstGeom>
        </p:spPr>
      </p:pic>
      <p:pic>
        <p:nvPicPr>
          <p:cNvPr id="29" name="Imagem 28">
            <a:extLst>
              <a:ext uri="{FF2B5EF4-FFF2-40B4-BE49-F238E27FC236}">
                <a16:creationId xmlns:a16="http://schemas.microsoft.com/office/drawing/2014/main" id="{4C6A43FB-CFD9-42F3-9B50-5B0C5D31752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857" t="41089" r="39332" b="21095"/>
          <a:stretch/>
        </p:blipFill>
        <p:spPr>
          <a:xfrm>
            <a:off x="4953531" y="4696884"/>
            <a:ext cx="2423410" cy="1852638"/>
          </a:xfrm>
          <a:prstGeom prst="rect">
            <a:avLst/>
          </a:prstGeom>
        </p:spPr>
      </p:pic>
      <p:pic>
        <p:nvPicPr>
          <p:cNvPr id="30" name="Imagem 29">
            <a:extLst>
              <a:ext uri="{FF2B5EF4-FFF2-40B4-BE49-F238E27FC236}">
                <a16:creationId xmlns:a16="http://schemas.microsoft.com/office/drawing/2014/main" id="{21D7A0D8-F25A-4E26-955F-FD83F4B4E44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2417" t="41089" r="10453" b="21095"/>
          <a:stretch/>
        </p:blipFill>
        <p:spPr>
          <a:xfrm>
            <a:off x="9282959" y="4789344"/>
            <a:ext cx="2364047" cy="1852638"/>
          </a:xfrm>
          <a:prstGeom prst="rect">
            <a:avLst/>
          </a:prstGeom>
        </p:spPr>
      </p:pic>
      <p:cxnSp>
        <p:nvCxnSpPr>
          <p:cNvPr id="31" name="Conector reto 30">
            <a:extLst>
              <a:ext uri="{FF2B5EF4-FFF2-40B4-BE49-F238E27FC236}">
                <a16:creationId xmlns:a16="http://schemas.microsoft.com/office/drawing/2014/main" id="{A20D5E23-4C2D-4CD6-A542-6EB9BB6EE3B2}"/>
              </a:ext>
            </a:extLst>
          </p:cNvPr>
          <p:cNvCxnSpPr>
            <a:cxnSpLocks/>
          </p:cNvCxnSpPr>
          <p:nvPr/>
        </p:nvCxnSpPr>
        <p:spPr>
          <a:xfrm>
            <a:off x="478248" y="4670300"/>
            <a:ext cx="1476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reto 31">
            <a:extLst>
              <a:ext uri="{FF2B5EF4-FFF2-40B4-BE49-F238E27FC236}">
                <a16:creationId xmlns:a16="http://schemas.microsoft.com/office/drawing/2014/main" id="{9E678989-6121-46FA-9E9B-AF68BEE504DE}"/>
              </a:ext>
            </a:extLst>
          </p:cNvPr>
          <p:cNvCxnSpPr/>
          <p:nvPr/>
        </p:nvCxnSpPr>
        <p:spPr>
          <a:xfrm>
            <a:off x="2028677" y="4670300"/>
            <a:ext cx="8712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tângulo 34">
            <a:extLst>
              <a:ext uri="{FF2B5EF4-FFF2-40B4-BE49-F238E27FC236}">
                <a16:creationId xmlns:a16="http://schemas.microsoft.com/office/drawing/2014/main" id="{2635BCBA-4489-41DE-8928-FDF238C061BB}"/>
              </a:ext>
            </a:extLst>
          </p:cNvPr>
          <p:cNvSpPr/>
          <p:nvPr/>
        </p:nvSpPr>
        <p:spPr>
          <a:xfrm>
            <a:off x="390677" y="4256859"/>
            <a:ext cx="109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dirty="0">
                <a:ln w="9525">
                  <a:noFill/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Black" panose="020B0A04020102020204" pitchFamily="34" charset="0"/>
              </a:rPr>
              <a:t>Relacionar padrões climáticos, tipos de solo, relevo e formações vegetais.</a:t>
            </a:r>
          </a:p>
        </p:txBody>
      </p:sp>
      <p:cxnSp>
        <p:nvCxnSpPr>
          <p:cNvPr id="6" name="Conector de Seta Reta 5">
            <a:extLst>
              <a:ext uri="{FF2B5EF4-FFF2-40B4-BE49-F238E27FC236}">
                <a16:creationId xmlns:a16="http://schemas.microsoft.com/office/drawing/2014/main" id="{3F2EB188-5814-4EB5-B8F8-1902B135C5FA}"/>
              </a:ext>
            </a:extLst>
          </p:cNvPr>
          <p:cNvCxnSpPr/>
          <p:nvPr/>
        </p:nvCxnSpPr>
        <p:spPr>
          <a:xfrm flipV="1">
            <a:off x="6978508" y="747636"/>
            <a:ext cx="0" cy="7200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de Seta Reta 21">
            <a:extLst>
              <a:ext uri="{FF2B5EF4-FFF2-40B4-BE49-F238E27FC236}">
                <a16:creationId xmlns:a16="http://schemas.microsoft.com/office/drawing/2014/main" id="{24CE1331-78C8-42C7-AB36-03AF906FF12E}"/>
              </a:ext>
            </a:extLst>
          </p:cNvPr>
          <p:cNvCxnSpPr>
            <a:cxnSpLocks/>
          </p:cNvCxnSpPr>
          <p:nvPr/>
        </p:nvCxnSpPr>
        <p:spPr>
          <a:xfrm>
            <a:off x="7806769" y="2065991"/>
            <a:ext cx="0" cy="7200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de Seta Reta 32">
            <a:extLst>
              <a:ext uri="{FF2B5EF4-FFF2-40B4-BE49-F238E27FC236}">
                <a16:creationId xmlns:a16="http://schemas.microsoft.com/office/drawing/2014/main" id="{2ECADA15-CDC2-431B-A9EC-6EA944F2A3BB}"/>
              </a:ext>
            </a:extLst>
          </p:cNvPr>
          <p:cNvCxnSpPr/>
          <p:nvPr/>
        </p:nvCxnSpPr>
        <p:spPr>
          <a:xfrm flipV="1">
            <a:off x="8442873" y="747636"/>
            <a:ext cx="0" cy="7200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 de Seta Reta 33">
            <a:extLst>
              <a:ext uri="{FF2B5EF4-FFF2-40B4-BE49-F238E27FC236}">
                <a16:creationId xmlns:a16="http://schemas.microsoft.com/office/drawing/2014/main" id="{0E25B0DE-1F40-45C0-93D2-F12E00304F22}"/>
              </a:ext>
            </a:extLst>
          </p:cNvPr>
          <p:cNvCxnSpPr>
            <a:cxnSpLocks/>
          </p:cNvCxnSpPr>
          <p:nvPr/>
        </p:nvCxnSpPr>
        <p:spPr>
          <a:xfrm>
            <a:off x="9072352" y="2065991"/>
            <a:ext cx="0" cy="5400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de Seta Reta 35">
            <a:extLst>
              <a:ext uri="{FF2B5EF4-FFF2-40B4-BE49-F238E27FC236}">
                <a16:creationId xmlns:a16="http://schemas.microsoft.com/office/drawing/2014/main" id="{ADD90231-6306-413E-BB7E-3ADF5BC4A80D}"/>
              </a:ext>
            </a:extLst>
          </p:cNvPr>
          <p:cNvCxnSpPr/>
          <p:nvPr/>
        </p:nvCxnSpPr>
        <p:spPr>
          <a:xfrm flipV="1">
            <a:off x="9762306" y="747636"/>
            <a:ext cx="0" cy="7200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ctor de Seta Reta 36">
            <a:extLst>
              <a:ext uri="{FF2B5EF4-FFF2-40B4-BE49-F238E27FC236}">
                <a16:creationId xmlns:a16="http://schemas.microsoft.com/office/drawing/2014/main" id="{07E14AF7-EDB3-4302-8630-38E2B00F6E88}"/>
              </a:ext>
            </a:extLst>
          </p:cNvPr>
          <p:cNvCxnSpPr>
            <a:cxnSpLocks/>
          </p:cNvCxnSpPr>
          <p:nvPr/>
        </p:nvCxnSpPr>
        <p:spPr>
          <a:xfrm flipH="1">
            <a:off x="10390903" y="2064330"/>
            <a:ext cx="1238" cy="104592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tângulo 38">
            <a:extLst>
              <a:ext uri="{FF2B5EF4-FFF2-40B4-BE49-F238E27FC236}">
                <a16:creationId xmlns:a16="http://schemas.microsoft.com/office/drawing/2014/main" id="{EA984EF3-81C5-4AED-8EA6-66A072666E28}"/>
              </a:ext>
            </a:extLst>
          </p:cNvPr>
          <p:cNvSpPr/>
          <p:nvPr/>
        </p:nvSpPr>
        <p:spPr>
          <a:xfrm>
            <a:off x="1083367" y="5035320"/>
            <a:ext cx="1689813" cy="154078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1" name="Retângulo 40">
            <a:extLst>
              <a:ext uri="{FF2B5EF4-FFF2-40B4-BE49-F238E27FC236}">
                <a16:creationId xmlns:a16="http://schemas.microsoft.com/office/drawing/2014/main" id="{73DD7BF1-25C3-45E0-98C3-34BA6EF7A433}"/>
              </a:ext>
            </a:extLst>
          </p:cNvPr>
          <p:cNvSpPr/>
          <p:nvPr/>
        </p:nvSpPr>
        <p:spPr>
          <a:xfrm>
            <a:off x="5132814" y="5064955"/>
            <a:ext cx="2334067" cy="154078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2" name="Retângulo 41">
            <a:extLst>
              <a:ext uri="{FF2B5EF4-FFF2-40B4-BE49-F238E27FC236}">
                <a16:creationId xmlns:a16="http://schemas.microsoft.com/office/drawing/2014/main" id="{908664D1-2B41-4CF0-94DF-794639C7178E}"/>
              </a:ext>
            </a:extLst>
          </p:cNvPr>
          <p:cNvSpPr/>
          <p:nvPr/>
        </p:nvSpPr>
        <p:spPr>
          <a:xfrm>
            <a:off x="9312939" y="5063669"/>
            <a:ext cx="2334067" cy="154078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8" name="Retângulo 37">
            <a:extLst>
              <a:ext uri="{FF2B5EF4-FFF2-40B4-BE49-F238E27FC236}">
                <a16:creationId xmlns:a16="http://schemas.microsoft.com/office/drawing/2014/main" id="{635FA80E-DB0A-4312-BF79-B97C80849BDB}"/>
              </a:ext>
            </a:extLst>
          </p:cNvPr>
          <p:cNvSpPr/>
          <p:nvPr/>
        </p:nvSpPr>
        <p:spPr>
          <a:xfrm>
            <a:off x="835974" y="1759984"/>
            <a:ext cx="396429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400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oper Black" panose="0208090404030B020404" pitchFamily="18" charset="0"/>
              </a:rPr>
              <a:t>Desmembrar...</a:t>
            </a:r>
            <a:endParaRPr lang="pt-BR" sz="4000" cap="none" spc="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Cooper Black" panose="0208090404030B020404" pitchFamily="18" charset="0"/>
            </a:endParaRPr>
          </a:p>
        </p:txBody>
      </p:sp>
      <p:cxnSp>
        <p:nvCxnSpPr>
          <p:cNvPr id="9" name="Conector de Seta Reta 8"/>
          <p:cNvCxnSpPr>
            <a:cxnSpLocks/>
            <a:stCxn id="20" idx="2"/>
            <a:endCxn id="38" idx="0"/>
          </p:cNvCxnSpPr>
          <p:nvPr/>
        </p:nvCxnSpPr>
        <p:spPr>
          <a:xfrm>
            <a:off x="2818119" y="1022943"/>
            <a:ext cx="0" cy="737041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tângulo 39">
            <a:extLst>
              <a:ext uri="{FF2B5EF4-FFF2-40B4-BE49-F238E27FC236}">
                <a16:creationId xmlns:a16="http://schemas.microsoft.com/office/drawing/2014/main" id="{635FA80E-DB0A-4312-BF79-B97C80849BDB}"/>
              </a:ext>
            </a:extLst>
          </p:cNvPr>
          <p:cNvSpPr/>
          <p:nvPr/>
        </p:nvSpPr>
        <p:spPr>
          <a:xfrm>
            <a:off x="653223" y="2654983"/>
            <a:ext cx="3607078" cy="4770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pt-BR" sz="2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Densas para o 1º ao 5º</a:t>
            </a:r>
          </a:p>
        </p:txBody>
      </p:sp>
      <p:sp>
        <p:nvSpPr>
          <p:cNvPr id="3" name="Retângulo 2"/>
          <p:cNvSpPr/>
          <p:nvPr/>
        </p:nvSpPr>
        <p:spPr>
          <a:xfrm>
            <a:off x="565860" y="3217394"/>
            <a:ext cx="3781805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5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Alfabetização geográfica </a:t>
            </a:r>
            <a:endParaRPr lang="pt-BR" sz="25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96399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8B2DE6BF-151D-4A7A-83A0-07A042302A1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413" t="20470" r="9456" b="12445"/>
          <a:stretch/>
        </p:blipFill>
        <p:spPr>
          <a:xfrm>
            <a:off x="331304" y="1152938"/>
            <a:ext cx="11371356" cy="5420139"/>
          </a:xfrm>
          <a:prstGeom prst="rect">
            <a:avLst/>
          </a:prstGeom>
          <a:ln w="57150">
            <a:solidFill>
              <a:srgbClr val="002060"/>
            </a:solidFill>
          </a:ln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F52DE342-AB58-4E66-89C8-74BB3D7ADD27}"/>
              </a:ext>
            </a:extLst>
          </p:cNvPr>
          <p:cNvSpPr/>
          <p:nvPr/>
        </p:nvSpPr>
        <p:spPr>
          <a:xfrm>
            <a:off x="3902414" y="400789"/>
            <a:ext cx="767011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pt-BR" sz="2000" b="1" dirty="0">
                <a:ln w="9525">
                  <a:noFill/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Black" panose="020B0A04020102020204" pitchFamily="34" charset="0"/>
              </a:rPr>
              <a:t>CONHECIMENTOS</a:t>
            </a:r>
            <a:r>
              <a:rPr lang="pt-BR" sz="2000" b="1" cap="none" spc="0" dirty="0">
                <a:ln w="9525">
                  <a:noFill/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Black" panose="020B0A04020102020204" pitchFamily="34" charset="0"/>
              </a:rPr>
              <a:t> ESPECÍFICOS e RECOMENDAÇÕES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05F0CEAD-9929-4643-8D39-622B79B689B9}"/>
              </a:ext>
            </a:extLst>
          </p:cNvPr>
          <p:cNvSpPr/>
          <p:nvPr/>
        </p:nvSpPr>
        <p:spPr>
          <a:xfrm>
            <a:off x="3192367" y="125898"/>
            <a:ext cx="212288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2000" b="1" cap="none" spc="0" dirty="0">
                <a:ln w="9525">
                  <a:noFill/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Black" panose="020B0A04020102020204" pitchFamily="34" charset="0"/>
              </a:rPr>
              <a:t>HABILIDADES</a:t>
            </a:r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4B059B09-0B42-4A55-9F55-4DF51BAFF060}"/>
              </a:ext>
            </a:extLst>
          </p:cNvPr>
          <p:cNvSpPr/>
          <p:nvPr/>
        </p:nvSpPr>
        <p:spPr>
          <a:xfrm>
            <a:off x="437322" y="800898"/>
            <a:ext cx="1285461" cy="117367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91505512-BD64-4E1A-854B-DB7443632CA9}"/>
              </a:ext>
            </a:extLst>
          </p:cNvPr>
          <p:cNvSpPr/>
          <p:nvPr/>
        </p:nvSpPr>
        <p:spPr>
          <a:xfrm>
            <a:off x="2027583" y="800898"/>
            <a:ext cx="1537252" cy="117367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C616679C-BC1C-41C0-9D16-6FD20178926D}"/>
              </a:ext>
            </a:extLst>
          </p:cNvPr>
          <p:cNvSpPr/>
          <p:nvPr/>
        </p:nvSpPr>
        <p:spPr>
          <a:xfrm>
            <a:off x="4909930" y="800898"/>
            <a:ext cx="1537252" cy="117367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15159286-CD9E-4474-94FA-68680DE0D105}"/>
              </a:ext>
            </a:extLst>
          </p:cNvPr>
          <p:cNvSpPr/>
          <p:nvPr/>
        </p:nvSpPr>
        <p:spPr>
          <a:xfrm>
            <a:off x="8733182" y="800898"/>
            <a:ext cx="1762540" cy="117367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367CF79F-0F8A-4FAC-B3E7-E7933B0B5467}"/>
              </a:ext>
            </a:extLst>
          </p:cNvPr>
          <p:cNvSpPr/>
          <p:nvPr/>
        </p:nvSpPr>
        <p:spPr>
          <a:xfrm>
            <a:off x="265043" y="4883428"/>
            <a:ext cx="1762540" cy="117367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697589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l="2847" t="17590" r="7699" b="11160"/>
          <a:stretch/>
        </p:blipFill>
        <p:spPr>
          <a:xfrm>
            <a:off x="156753" y="810204"/>
            <a:ext cx="5512526" cy="2468573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/>
          <a:srcRect l="4854" t="14018" r="9707" b="7767"/>
          <a:stretch/>
        </p:blipFill>
        <p:spPr>
          <a:xfrm>
            <a:off x="6074227" y="810204"/>
            <a:ext cx="5460273" cy="2810340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4"/>
          <a:srcRect l="4754" t="21875" r="7599" b="10446"/>
          <a:stretch/>
        </p:blipFill>
        <p:spPr>
          <a:xfrm>
            <a:off x="193012" y="4075612"/>
            <a:ext cx="5476267" cy="2377440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5"/>
          <a:srcRect l="8569" t="23312" r="12118" b="10446"/>
          <a:stretch/>
        </p:blipFill>
        <p:spPr>
          <a:xfrm>
            <a:off x="6230982" y="3949298"/>
            <a:ext cx="5434145" cy="2551656"/>
          </a:xfrm>
          <a:prstGeom prst="rect">
            <a:avLst/>
          </a:prstGeom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383585F6-37F7-46BE-A5DB-B93A96B065D2}"/>
              </a:ext>
            </a:extLst>
          </p:cNvPr>
          <p:cNvSpPr/>
          <p:nvPr/>
        </p:nvSpPr>
        <p:spPr>
          <a:xfrm>
            <a:off x="2349276" y="180954"/>
            <a:ext cx="703365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pt-BR" sz="2400" b="1" cap="none" spc="0" dirty="0">
                <a:ln w="9525">
                  <a:noFill/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pt-BR" sz="2400" b="1" dirty="0">
                <a:ln w="9525">
                  <a:noFill/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Black" panose="020B0A04020102020204" pitchFamily="34" charset="0"/>
              </a:rPr>
              <a:t>TODOS OS ANOS POSSUEM 4 QUADROS</a:t>
            </a:r>
            <a:endParaRPr lang="pt-BR" sz="2400" b="1" cap="none" spc="0" dirty="0">
              <a:ln w="9525">
                <a:noFill/>
                <a:prstDash val="solid"/>
              </a:ln>
              <a:solidFill>
                <a:srgbClr val="0070C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82135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B65F93B9-D1BB-4BA2-BD59-0CFB9A75AE92}"/>
              </a:ext>
            </a:extLst>
          </p:cNvPr>
          <p:cNvSpPr/>
          <p:nvPr/>
        </p:nvSpPr>
        <p:spPr>
          <a:xfrm>
            <a:off x="7832080" y="740949"/>
            <a:ext cx="418633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oper Black" panose="0208090404030B020404" pitchFamily="18" charset="0"/>
              </a:rPr>
              <a:t>RECOMENDAÇÕES</a:t>
            </a:r>
            <a:endParaRPr lang="pt-BR" sz="4000" b="1" cap="none" spc="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Cooper Black" panose="0208090404030B020404" pitchFamily="18" charset="0"/>
            </a:endParaRPr>
          </a:p>
        </p:txBody>
      </p:sp>
      <p:pic>
        <p:nvPicPr>
          <p:cNvPr id="6" name="Gráfico 5" descr="Grupo de pessoas">
            <a:extLst>
              <a:ext uri="{FF2B5EF4-FFF2-40B4-BE49-F238E27FC236}">
                <a16:creationId xmlns:a16="http://schemas.microsoft.com/office/drawing/2014/main" id="{A79F427B-21FD-4700-9AE4-0F514A5D90D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74985" y="508799"/>
            <a:ext cx="1440000" cy="1440000"/>
          </a:xfrm>
          <a:prstGeom prst="rect">
            <a:avLst/>
          </a:prstGeom>
        </p:spPr>
      </p:pic>
      <p:sp>
        <p:nvSpPr>
          <p:cNvPr id="10" name="Retângulo 9">
            <a:extLst>
              <a:ext uri="{FF2B5EF4-FFF2-40B4-BE49-F238E27FC236}">
                <a16:creationId xmlns:a16="http://schemas.microsoft.com/office/drawing/2014/main" id="{7D663E20-B3EB-41EC-800D-AF4811FB489F}"/>
              </a:ext>
            </a:extLst>
          </p:cNvPr>
          <p:cNvSpPr/>
          <p:nvPr/>
        </p:nvSpPr>
        <p:spPr>
          <a:xfrm>
            <a:off x="455107" y="648683"/>
            <a:ext cx="407617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oper Black" panose="0208090404030B020404" pitchFamily="18" charset="0"/>
              </a:rPr>
              <a:t>CONHECIMENTOS</a:t>
            </a:r>
          </a:p>
          <a:p>
            <a:pPr algn="ctr"/>
            <a:r>
              <a:rPr lang="pt-BR" sz="4000" b="1" cap="none" spc="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oper Black" panose="0208090404030B020404" pitchFamily="18" charset="0"/>
              </a:rPr>
              <a:t>ESPECÍFICOS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E06C7F1D-7839-486E-B20F-164E2A3FFAFB}"/>
              </a:ext>
            </a:extLst>
          </p:cNvPr>
          <p:cNvSpPr/>
          <p:nvPr/>
        </p:nvSpPr>
        <p:spPr>
          <a:xfrm>
            <a:off x="5266146" y="2009736"/>
            <a:ext cx="1745158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2000" b="1" dirty="0">
                <a:ln w="9525">
                  <a:noFill/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Black" panose="020B0A04020102020204" pitchFamily="34" charset="0"/>
              </a:rPr>
              <a:t>Formações</a:t>
            </a:r>
            <a:endParaRPr lang="pt-BR" sz="2000" b="1" cap="none" spc="0" dirty="0">
              <a:ln w="9525">
                <a:noFill/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76A698B8-74BA-4B4F-83C2-1292F54CA36D}"/>
              </a:ext>
            </a:extLst>
          </p:cNvPr>
          <p:cNvSpPr/>
          <p:nvPr/>
        </p:nvSpPr>
        <p:spPr>
          <a:xfrm>
            <a:off x="974562" y="3489746"/>
            <a:ext cx="2510752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2000" b="1" dirty="0">
                <a:ln w="9525">
                  <a:noFill/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Black" panose="020B0A04020102020204" pitchFamily="34" charset="0"/>
              </a:rPr>
              <a:t>Temas Possíveis</a:t>
            </a:r>
          </a:p>
        </p:txBody>
      </p:sp>
      <p:sp>
        <p:nvSpPr>
          <p:cNvPr id="17" name="Seta: para a Direita 16">
            <a:extLst>
              <a:ext uri="{FF2B5EF4-FFF2-40B4-BE49-F238E27FC236}">
                <a16:creationId xmlns:a16="http://schemas.microsoft.com/office/drawing/2014/main" id="{E477E1F7-BA3E-408B-B065-DF3111E1B2ED}"/>
              </a:ext>
            </a:extLst>
          </p:cNvPr>
          <p:cNvSpPr/>
          <p:nvPr/>
        </p:nvSpPr>
        <p:spPr>
          <a:xfrm rot="5400000">
            <a:off x="1267807" y="2331376"/>
            <a:ext cx="1628193" cy="40307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930DC2C5-83EE-492E-A514-9386F4473DA3}"/>
              </a:ext>
            </a:extLst>
          </p:cNvPr>
          <p:cNvSpPr/>
          <p:nvPr/>
        </p:nvSpPr>
        <p:spPr>
          <a:xfrm>
            <a:off x="9332083" y="3689801"/>
            <a:ext cx="1938351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2000" b="1" dirty="0">
                <a:ln w="9525">
                  <a:noFill/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Black" panose="020B0A04020102020204" pitchFamily="34" charset="0"/>
              </a:rPr>
              <a:t>Um caminho</a:t>
            </a:r>
          </a:p>
        </p:txBody>
      </p:sp>
      <p:sp>
        <p:nvSpPr>
          <p:cNvPr id="19" name="Seta: para a Direita 18">
            <a:extLst>
              <a:ext uri="{FF2B5EF4-FFF2-40B4-BE49-F238E27FC236}">
                <a16:creationId xmlns:a16="http://schemas.microsoft.com/office/drawing/2014/main" id="{C9024FDA-4DF3-4606-9345-61AA8FF3515F}"/>
              </a:ext>
            </a:extLst>
          </p:cNvPr>
          <p:cNvSpPr/>
          <p:nvPr/>
        </p:nvSpPr>
        <p:spPr>
          <a:xfrm rot="5400000">
            <a:off x="9232648" y="2341919"/>
            <a:ext cx="1925798" cy="40307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22" name="Conector: Angulado 21">
            <a:extLst>
              <a:ext uri="{FF2B5EF4-FFF2-40B4-BE49-F238E27FC236}">
                <a16:creationId xmlns:a16="http://schemas.microsoft.com/office/drawing/2014/main" id="{A54DE49B-E585-4912-9BE1-753B61AA8FF2}"/>
              </a:ext>
            </a:extLst>
          </p:cNvPr>
          <p:cNvCxnSpPr>
            <a:cxnSpLocks/>
            <a:stCxn id="18" idx="1"/>
            <a:endCxn id="16" idx="3"/>
          </p:cNvCxnSpPr>
          <p:nvPr/>
        </p:nvCxnSpPr>
        <p:spPr>
          <a:xfrm rot="10800000">
            <a:off x="3485315" y="3689802"/>
            <a:ext cx="5846769" cy="200055"/>
          </a:xfrm>
          <a:prstGeom prst="bentConnector3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tângulo 20">
            <a:extLst>
              <a:ext uri="{FF2B5EF4-FFF2-40B4-BE49-F238E27FC236}">
                <a16:creationId xmlns:a16="http://schemas.microsoft.com/office/drawing/2014/main" id="{557429C5-9F6A-4A05-A1B2-57DD21C23028}"/>
              </a:ext>
            </a:extLst>
          </p:cNvPr>
          <p:cNvSpPr/>
          <p:nvPr/>
        </p:nvSpPr>
        <p:spPr>
          <a:xfrm>
            <a:off x="2332873" y="4673086"/>
            <a:ext cx="265444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pt-BR" sz="2800" b="1" cap="none" spc="0" dirty="0">
                <a:ln w="9525">
                  <a:noFill/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Black" panose="020B0A04020102020204" pitchFamily="34" charset="0"/>
              </a:rPr>
              <a:t>AUTONOMIA</a:t>
            </a:r>
          </a:p>
        </p:txBody>
      </p:sp>
      <p:sp>
        <p:nvSpPr>
          <p:cNvPr id="23" name="Retângulo 22">
            <a:extLst>
              <a:ext uri="{FF2B5EF4-FFF2-40B4-BE49-F238E27FC236}">
                <a16:creationId xmlns:a16="http://schemas.microsoft.com/office/drawing/2014/main" id="{BC0F5CC2-D3C2-47A4-9A68-68C7C4A6D750}"/>
              </a:ext>
            </a:extLst>
          </p:cNvPr>
          <p:cNvSpPr/>
          <p:nvPr/>
        </p:nvSpPr>
        <p:spPr>
          <a:xfrm>
            <a:off x="5522306" y="4739755"/>
            <a:ext cx="434163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pt-BR" sz="3600" b="1" cap="none" spc="0" dirty="0">
                <a:ln w="9525">
                  <a:noFill/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Black" panose="020B0A04020102020204" pitchFamily="34" charset="0"/>
              </a:rPr>
              <a:t>METODOLOGIAS</a:t>
            </a:r>
          </a:p>
        </p:txBody>
      </p:sp>
      <p:pic>
        <p:nvPicPr>
          <p:cNvPr id="24" name="Gráfico 25" descr="Seta de linha: girar para a direita">
            <a:extLst>
              <a:ext uri="{FF2B5EF4-FFF2-40B4-BE49-F238E27FC236}">
                <a16:creationId xmlns:a16="http://schemas.microsoft.com/office/drawing/2014/main" id="{B3CF4320-F0D3-4B52-A1A3-3477F424E52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4624449">
            <a:off x="9630602" y="4261921"/>
            <a:ext cx="706342" cy="706342"/>
          </a:xfrm>
          <a:prstGeom prst="rect">
            <a:avLst/>
          </a:prstGeom>
        </p:spPr>
      </p:pic>
      <p:pic>
        <p:nvPicPr>
          <p:cNvPr id="25" name="Gráfico 27" descr="Seta de linha: reta">
            <a:extLst>
              <a:ext uri="{FF2B5EF4-FFF2-40B4-BE49-F238E27FC236}">
                <a16:creationId xmlns:a16="http://schemas.microsoft.com/office/drawing/2014/main" id="{AA7D1D82-614D-481E-919F-BA76B507C2F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354930" y="4092775"/>
            <a:ext cx="2141909" cy="720000"/>
          </a:xfrm>
          <a:prstGeom prst="rect">
            <a:avLst/>
          </a:prstGeom>
        </p:spPr>
      </p:pic>
      <p:pic>
        <p:nvPicPr>
          <p:cNvPr id="28" name="Gráfico 31" descr="Seta de linha: girar para a esquerda">
            <a:extLst>
              <a:ext uri="{FF2B5EF4-FFF2-40B4-BE49-F238E27FC236}">
                <a16:creationId xmlns:a16="http://schemas.microsoft.com/office/drawing/2014/main" id="{AD807D82-27D8-45E9-BA18-A3DC176C575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13048439">
            <a:off x="5066424" y="4956236"/>
            <a:ext cx="702127" cy="702127"/>
          </a:xfrm>
          <a:prstGeom prst="rect">
            <a:avLst/>
          </a:prstGeom>
        </p:spPr>
      </p:pic>
      <p:pic>
        <p:nvPicPr>
          <p:cNvPr id="29" name="Gráfico 34" descr="Seta de linha: reta">
            <a:extLst>
              <a:ext uri="{FF2B5EF4-FFF2-40B4-BE49-F238E27FC236}">
                <a16:creationId xmlns:a16="http://schemas.microsoft.com/office/drawing/2014/main" id="{47561D55-0D7C-4732-910B-2CDF7099299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flipH="1">
            <a:off x="7886837" y="5079169"/>
            <a:ext cx="2412000" cy="830884"/>
          </a:xfrm>
          <a:prstGeom prst="rect">
            <a:avLst/>
          </a:prstGeom>
        </p:spPr>
      </p:pic>
      <p:grpSp>
        <p:nvGrpSpPr>
          <p:cNvPr id="20" name="Agrupar 19"/>
          <p:cNvGrpSpPr/>
          <p:nvPr/>
        </p:nvGrpSpPr>
        <p:grpSpPr>
          <a:xfrm>
            <a:off x="0" y="5852160"/>
            <a:ext cx="12192000" cy="1005840"/>
            <a:chOff x="0" y="5852160"/>
            <a:chExt cx="12192000" cy="1005840"/>
          </a:xfrm>
        </p:grpSpPr>
        <p:pic>
          <p:nvPicPr>
            <p:cNvPr id="26" name="Imagem 25"/>
            <p:cNvPicPr>
              <a:picLocks noChangeAspect="1"/>
            </p:cNvPicPr>
            <p:nvPr/>
          </p:nvPicPr>
          <p:blipFill rotWithShape="1">
            <a:blip r:embed="rId10"/>
            <a:srcRect l="23329" t="24018" r="34194" b="62232"/>
            <a:stretch/>
          </p:blipFill>
          <p:spPr>
            <a:xfrm>
              <a:off x="0" y="5852160"/>
              <a:ext cx="5526741" cy="1005840"/>
            </a:xfrm>
            <a:prstGeom prst="rect">
              <a:avLst/>
            </a:prstGeom>
          </p:spPr>
        </p:pic>
        <p:pic>
          <p:nvPicPr>
            <p:cNvPr id="27" name="Imagem 26"/>
            <p:cNvPicPr>
              <a:picLocks noChangeAspect="1"/>
            </p:cNvPicPr>
            <p:nvPr/>
          </p:nvPicPr>
          <p:blipFill rotWithShape="1">
            <a:blip r:embed="rId10"/>
            <a:srcRect l="66805" t="24018" r="9806" b="62232"/>
            <a:stretch/>
          </p:blipFill>
          <p:spPr>
            <a:xfrm>
              <a:off x="9148865" y="5852160"/>
              <a:ext cx="3043135" cy="1005840"/>
            </a:xfrm>
            <a:prstGeom prst="rect">
              <a:avLst/>
            </a:prstGeom>
          </p:spPr>
        </p:pic>
        <p:sp>
          <p:nvSpPr>
            <p:cNvPr id="30" name="CaixaDeTexto 29"/>
            <p:cNvSpPr txBox="1"/>
            <p:nvPr/>
          </p:nvSpPr>
          <p:spPr>
            <a:xfrm>
              <a:off x="5526741" y="5852160"/>
              <a:ext cx="3721762" cy="1005840"/>
            </a:xfrm>
            <a:prstGeom prst="rect">
              <a:avLst/>
            </a:prstGeom>
            <a:solidFill>
              <a:srgbClr val="D4F4F6"/>
            </a:solidFill>
          </p:spPr>
          <p:txBody>
            <a:bodyPr wrap="square" rtlCol="0">
              <a:spAutoFit/>
            </a:bodyPr>
            <a:lstStyle/>
            <a:p>
              <a:endParaRPr lang="pt-BR" dirty="0"/>
            </a:p>
          </p:txBody>
        </p:sp>
      </p:grpSp>
    </p:spTree>
    <p:extLst>
      <p:ext uri="{BB962C8B-B14F-4D97-AF65-F5344CB8AC3E}">
        <p14:creationId xmlns:p14="http://schemas.microsoft.com/office/powerpoint/2010/main" val="101233897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595</TotalTime>
  <Words>260</Words>
  <Application>Microsoft Office PowerPoint</Application>
  <PresentationFormat>Widescreen</PresentationFormat>
  <Paragraphs>105</Paragraphs>
  <Slides>18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18</vt:i4>
      </vt:variant>
    </vt:vector>
  </HeadingPairs>
  <TitlesOfParts>
    <vt:vector size="26" baseType="lpstr">
      <vt:lpstr>Agency FB</vt:lpstr>
      <vt:lpstr>Arial</vt:lpstr>
      <vt:lpstr>Arial </vt:lpstr>
      <vt:lpstr>Arial Black</vt:lpstr>
      <vt:lpstr>Calibri</vt:lpstr>
      <vt:lpstr>Calibri Light</vt:lpstr>
      <vt:lpstr>Cooper Black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Daniel Carvalho Corrêa Santos</dc:creator>
  <cp:lastModifiedBy>ANALICE</cp:lastModifiedBy>
  <cp:revision>19</cp:revision>
  <dcterms:created xsi:type="dcterms:W3CDTF">2023-02-27T14:47:46Z</dcterms:created>
  <dcterms:modified xsi:type="dcterms:W3CDTF">2023-03-09T14:38:05Z</dcterms:modified>
</cp:coreProperties>
</file>