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91" r:id="rId6"/>
    <p:sldId id="29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1" r:id="rId25"/>
    <p:sldId id="294" r:id="rId26"/>
    <p:sldId id="293" r:id="rId27"/>
    <p:sldId id="295" r:id="rId28"/>
    <p:sldId id="296" r:id="rId29"/>
    <p:sldId id="297" r:id="rId30"/>
    <p:sldId id="298" r:id="rId31"/>
    <p:sldId id="299" r:id="rId32"/>
    <p:sldId id="300" r:id="rId33"/>
  </p:sldIdLst>
  <p:sldSz cx="12192000" cy="6858000"/>
  <p:notesSz cx="6858000" cy="9144000"/>
  <p:embeddedFontLs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Arial Black" panose="020B0A0402010202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STRGNq7RlkAw6hBnrbEG37pQj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72" autoAdjust="0"/>
  </p:normalViewPr>
  <p:slideViewPr>
    <p:cSldViewPr snapToGrid="0">
      <p:cViewPr varScale="1">
        <p:scale>
          <a:sx n="62" d="100"/>
          <a:sy n="62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6" name="Google Shape;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gefem-semed.blogspot.com/p/referencial-curricular-da-reme-202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82880" y="3118897"/>
            <a:ext cx="1145612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REFERENCIAL CURRICULAR DA REME um estudo em ação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040880" y="5865223"/>
            <a:ext cx="4245429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 da GEFEM  - 1º ao 9º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740328" y="551303"/>
            <a:ext cx="10711344" cy="293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2018/2019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00" b="1">
                <a:solidFill>
                  <a:srgbClr val="163264"/>
                </a:solidFill>
                <a:latin typeface="Arial"/>
                <a:ea typeface="Arial"/>
                <a:cs typeface="Arial"/>
                <a:sym typeface="Arial"/>
              </a:rPr>
              <a:t>O MEC organiza o processo de implementação da BNCC nas redes de ensino de todo o Brasil por meio do ProBNCC. Os estados e municípios iniciam a (re)elaboração dos seus currículos num prazo de 2 anos.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2342605" y="4588042"/>
            <a:ext cx="8120744" cy="1718655"/>
          </a:xfrm>
          <a:prstGeom prst="rect">
            <a:avLst/>
          </a:prstGeom>
          <a:solidFill>
            <a:srgbClr val="DDEAF6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5350" tIns="155350" rIns="155350" bIns="15535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estrutura do Documento Curricular do município </a:t>
            </a:r>
            <a:r>
              <a:rPr lang="pt-BR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assemelha-se à BNCC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838200" y="177117"/>
            <a:ext cx="105156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"/>
              <a:buNone/>
            </a:pPr>
            <a:r>
              <a:rPr lang="pt-BR" sz="3600" b="1" cap="none">
                <a:solidFill>
                  <a:srgbClr val="163264"/>
                </a:solidFill>
                <a:latin typeface="Arial"/>
                <a:ea typeface="Arial"/>
                <a:cs typeface="Arial"/>
                <a:sym typeface="Arial"/>
              </a:rPr>
              <a:t>PROCESSO DE CONSTRUÇÃO DO REFERENCIAL CURRICULAR / 2019</a:t>
            </a:r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1"/>
          </p:nvPr>
        </p:nvSpPr>
        <p:spPr>
          <a:xfrm>
            <a:off x="150929" y="2893585"/>
            <a:ext cx="4651618" cy="312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2000"/>
              <a:buNone/>
            </a:pPr>
            <a:r>
              <a:rPr lang="pt-BR" sz="2000" b="1">
                <a:solidFill>
                  <a:srgbClr val="163264"/>
                </a:solidFill>
                <a:latin typeface="Arial"/>
                <a:ea typeface="Arial"/>
                <a:cs typeface="Arial"/>
                <a:sym typeface="Arial"/>
              </a:rPr>
              <a:t>Processo coletivo, efetivado por meio de discussões e contribuições apresentadas pelos professores durante o Programa de Formação Reflexões Pedagógicas: diálogos entre a teoria e a prática.</a:t>
            </a:r>
            <a:endParaRPr/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1390" y="1363865"/>
            <a:ext cx="7169577" cy="475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/>
          <p:nvPr/>
        </p:nvSpPr>
        <p:spPr>
          <a:xfrm>
            <a:off x="0" y="1270057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0" y="1481433"/>
            <a:ext cx="3971108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/ 2016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 /2018 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2476738" y="6180063"/>
            <a:ext cx="8627311" cy="477054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Parecer (72/2020) e aprovação do CME - 4/12/2020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2391751" y="76561"/>
            <a:ext cx="740849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"/>
              <a:buNone/>
            </a:pPr>
            <a:r>
              <a:rPr lang="pt-BR" sz="3600" b="1" cap="none">
                <a:solidFill>
                  <a:srgbClr val="163264"/>
                </a:solidFill>
                <a:latin typeface="Arial"/>
                <a:ea typeface="Arial"/>
                <a:cs typeface="Arial"/>
                <a:sym typeface="Arial"/>
              </a:rPr>
              <a:t>PERCURSO HISTÓRICO DOS CURRÍCULOS DA REME</a:t>
            </a: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882316" y="2125195"/>
            <a:ext cx="10415620" cy="385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2200"/>
              <a:buNone/>
            </a:pPr>
            <a:r>
              <a:rPr lang="pt-BR" sz="2200" b="1">
                <a:solidFill>
                  <a:srgbClr val="163264"/>
                </a:solidFill>
                <a:latin typeface="Arial"/>
                <a:ea typeface="Arial"/>
                <a:cs typeface="Arial"/>
                <a:sym typeface="Arial"/>
              </a:rPr>
              <a:t>A Rede Municipal de Ensino de Campo Grande/Reme vem, historicamente, busca dar uma direção nas suas práticas pedagógicas por meio de prescrições curriculares que exprimem o movimento mais amplo (escola/Semed) de discussão e proposição de políticas educacionais. Tais prescrições buscaram e buscam a definição de conhecimentos a serem ensinados nos diferentes componentes curriculares e anos escolares, conforme descrição cronológica a seguir:  </a:t>
            </a:r>
            <a:endParaRPr/>
          </a:p>
        </p:txBody>
      </p:sp>
      <p:sp>
        <p:nvSpPr>
          <p:cNvPr id="156" name="Google Shape;156;p10"/>
          <p:cNvSpPr/>
          <p:nvPr/>
        </p:nvSpPr>
        <p:spPr>
          <a:xfrm>
            <a:off x="0" y="120626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 l="15607" t="16003" r="15074" b="14299"/>
          <a:stretch/>
        </p:blipFill>
        <p:spPr>
          <a:xfrm>
            <a:off x="944680" y="914400"/>
            <a:ext cx="10302641" cy="582385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2" name="Google Shape;162;p11"/>
          <p:cNvSpPr txBox="1"/>
          <p:nvPr/>
        </p:nvSpPr>
        <p:spPr>
          <a:xfrm>
            <a:off x="3047114" y="119746"/>
            <a:ext cx="60977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 Black"/>
              <a:buNone/>
            </a:pPr>
            <a:r>
              <a:rPr lang="pt-BR" sz="3600" b="1" cap="none">
                <a:solidFill>
                  <a:srgbClr val="163264"/>
                </a:solidFill>
                <a:latin typeface="Arial Black"/>
                <a:ea typeface="Arial Black"/>
                <a:cs typeface="Arial Black"/>
                <a:sym typeface="Arial Black"/>
              </a:rPr>
              <a:t>PERCURSO HISTÓRICO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2"/>
          <p:cNvPicPr preferRelativeResize="0"/>
          <p:nvPr/>
        </p:nvPicPr>
        <p:blipFill rotWithShape="1">
          <a:blip r:embed="rId3">
            <a:alphaModFix/>
          </a:blip>
          <a:srcRect l="15500" t="15625" r="15393" b="15434"/>
          <a:stretch/>
        </p:blipFill>
        <p:spPr>
          <a:xfrm>
            <a:off x="764084" y="762220"/>
            <a:ext cx="10663832" cy="597989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8" name="Google Shape;168;p12"/>
          <p:cNvSpPr txBox="1"/>
          <p:nvPr/>
        </p:nvSpPr>
        <p:spPr>
          <a:xfrm>
            <a:off x="4650581" y="115888"/>
            <a:ext cx="28908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 Black"/>
              <a:buNone/>
            </a:pPr>
            <a:r>
              <a:rPr lang="pt-BR" sz="3600" b="1" cap="none">
                <a:solidFill>
                  <a:srgbClr val="163264"/>
                </a:solidFill>
                <a:latin typeface="Arial Black"/>
                <a:ea typeface="Arial Black"/>
                <a:cs typeface="Arial Black"/>
                <a:sym typeface="Arial Black"/>
              </a:rPr>
              <a:t>1992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3"/>
          <p:cNvPicPr preferRelativeResize="0"/>
          <p:nvPr/>
        </p:nvPicPr>
        <p:blipFill rotWithShape="1">
          <a:blip r:embed="rId3">
            <a:alphaModFix/>
          </a:blip>
          <a:srcRect l="15498" t="16759" r="18481" b="15813"/>
          <a:stretch/>
        </p:blipFill>
        <p:spPr>
          <a:xfrm>
            <a:off x="871035" y="742472"/>
            <a:ext cx="10449931" cy="599964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4" name="Google Shape;174;p13"/>
          <p:cNvSpPr txBox="1"/>
          <p:nvPr/>
        </p:nvSpPr>
        <p:spPr>
          <a:xfrm>
            <a:off x="4650581" y="115888"/>
            <a:ext cx="28908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 Black"/>
              <a:buNone/>
            </a:pPr>
            <a:r>
              <a:rPr lang="pt-BR" sz="3600" b="1" cap="none">
                <a:solidFill>
                  <a:srgbClr val="163264"/>
                </a:solidFill>
                <a:latin typeface="Arial Black"/>
                <a:ea typeface="Arial Black"/>
                <a:cs typeface="Arial Black"/>
                <a:sym typeface="Arial Black"/>
              </a:rPr>
              <a:t>2000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4"/>
          <p:cNvPicPr preferRelativeResize="0"/>
          <p:nvPr/>
        </p:nvPicPr>
        <p:blipFill rotWithShape="1">
          <a:blip r:embed="rId3">
            <a:alphaModFix/>
          </a:blip>
          <a:srcRect l="15393" t="16382" r="15714" b="16003"/>
          <a:stretch/>
        </p:blipFill>
        <p:spPr>
          <a:xfrm>
            <a:off x="766873" y="828599"/>
            <a:ext cx="10658254" cy="588054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0" name="Google Shape;180;p14"/>
          <p:cNvSpPr txBox="1"/>
          <p:nvPr/>
        </p:nvSpPr>
        <p:spPr>
          <a:xfrm>
            <a:off x="4650581" y="74431"/>
            <a:ext cx="28908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 Black"/>
              <a:buNone/>
            </a:pPr>
            <a:r>
              <a:rPr lang="pt-BR" sz="3600" b="1" cap="none">
                <a:solidFill>
                  <a:srgbClr val="163264"/>
                </a:solidFill>
                <a:latin typeface="Arial Black"/>
                <a:ea typeface="Arial Black"/>
                <a:cs typeface="Arial Black"/>
                <a:sym typeface="Arial Black"/>
              </a:rPr>
              <a:t>2003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l="15925" t="18277" r="17523" b="17329"/>
          <a:stretch/>
        </p:blipFill>
        <p:spPr>
          <a:xfrm>
            <a:off x="721984" y="808091"/>
            <a:ext cx="10748033" cy="58478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6" name="Google Shape;186;p15"/>
          <p:cNvSpPr txBox="1"/>
          <p:nvPr/>
        </p:nvSpPr>
        <p:spPr>
          <a:xfrm>
            <a:off x="4650581" y="115888"/>
            <a:ext cx="28908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 Black"/>
              <a:buNone/>
            </a:pPr>
            <a:r>
              <a:rPr lang="pt-BR" sz="3600" b="1" cap="none">
                <a:solidFill>
                  <a:srgbClr val="163264"/>
                </a:solidFill>
                <a:latin typeface="Arial Black"/>
                <a:ea typeface="Arial Black"/>
                <a:cs typeface="Arial Black"/>
                <a:sym typeface="Arial Black"/>
              </a:rPr>
              <a:t>2008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 l="35878" t="21161" r="36513" b="12767"/>
          <a:stretch/>
        </p:blipFill>
        <p:spPr>
          <a:xfrm>
            <a:off x="-1" y="0"/>
            <a:ext cx="5097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 txBox="1"/>
          <p:nvPr/>
        </p:nvSpPr>
        <p:spPr>
          <a:xfrm>
            <a:off x="7487070" y="264747"/>
            <a:ext cx="28908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 Black"/>
              <a:buNone/>
            </a:pPr>
            <a:r>
              <a:rPr lang="pt-BR" sz="3600" b="1" cap="none">
                <a:solidFill>
                  <a:srgbClr val="163264"/>
                </a:solidFill>
                <a:latin typeface="Arial Black"/>
                <a:ea typeface="Arial Black"/>
                <a:cs typeface="Arial Black"/>
                <a:sym typeface="Arial Black"/>
              </a:rPr>
              <a:t>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7311899" y="1440404"/>
            <a:ext cx="3241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 Black"/>
              <a:buNone/>
            </a:pPr>
            <a:r>
              <a:rPr lang="pt-BR" sz="3600" b="1" cap="none">
                <a:solidFill>
                  <a:srgbClr val="163264"/>
                </a:solidFill>
                <a:latin typeface="Arial Black"/>
                <a:ea typeface="Arial Black"/>
                <a:cs typeface="Arial Black"/>
                <a:sym typeface="Arial Black"/>
              </a:rPr>
              <a:t>8 VOLUMES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6"/>
          <p:cNvPicPr preferRelativeResize="0"/>
          <p:nvPr/>
        </p:nvPicPr>
        <p:blipFill rotWithShape="1">
          <a:blip r:embed="rId4">
            <a:alphaModFix/>
          </a:blip>
          <a:srcRect l="12083" t="32768" r="70990" b="41518"/>
          <a:stretch/>
        </p:blipFill>
        <p:spPr>
          <a:xfrm>
            <a:off x="6560888" y="2542229"/>
            <a:ext cx="4743201" cy="405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/>
        </p:nvSpPr>
        <p:spPr>
          <a:xfrm>
            <a:off x="240633" y="2007965"/>
            <a:ext cx="5551726" cy="2329420"/>
          </a:xfrm>
          <a:prstGeom prst="rect">
            <a:avLst/>
          </a:prstGeom>
          <a:solidFill>
            <a:srgbClr val="AEABA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 fazer que requer um conjunto de saberes e implica um posicionamento diante daquilo que se apresenta como desejável e necessário.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240633" y="899410"/>
            <a:ext cx="5551726" cy="553998"/>
          </a:xfrm>
          <a:prstGeom prst="rect">
            <a:avLst/>
          </a:prstGeom>
          <a:solidFill>
            <a:srgbClr val="AEABA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Competência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6399643" y="899410"/>
            <a:ext cx="5422231" cy="553998"/>
          </a:xfrm>
          <a:prstGeom prst="rect">
            <a:avLst/>
          </a:prstGeom>
          <a:solidFill>
            <a:srgbClr val="AEABA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6399643" y="2007965"/>
            <a:ext cx="5422232" cy="2329420"/>
          </a:xfrm>
          <a:prstGeom prst="rect">
            <a:avLst/>
          </a:prstGeom>
          <a:solidFill>
            <a:srgbClr val="AEABA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uma série de procedimentos mentais que o indivíduo aciona para resolver uma situação real, onde ele precise tomar uma decisão.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3">
            <a:alphaModFix/>
          </a:blip>
          <a:srcRect l="15672" t="11433" r="21133" b="30494"/>
          <a:stretch/>
        </p:blipFill>
        <p:spPr>
          <a:xfrm>
            <a:off x="4660107" y="4600575"/>
            <a:ext cx="2700338" cy="187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254034" y="2016096"/>
            <a:ext cx="9575075" cy="43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ADRIANE BARBOSA NOGUEIRA LOPES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Prefeita Municipal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LUCAS HENRIQUE BITENCOURT DE SOUZA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Secretário Municipal de Educação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CRISTINA CANTERO DORSA LIMA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Superintendente de Gestão das Políticas Educacionais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MARIA RIBAS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 do Ensino Fundamental e Médio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/>
        </p:nvSpPr>
        <p:spPr>
          <a:xfrm>
            <a:off x="634589" y="2016499"/>
            <a:ext cx="2873113" cy="553998"/>
          </a:xfrm>
          <a:prstGeom prst="rect">
            <a:avLst/>
          </a:prstGeom>
          <a:solidFill>
            <a:srgbClr val="AEABA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Competência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4519539" y="557140"/>
            <a:ext cx="2705723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4572004" y="1649641"/>
            <a:ext cx="2705723" cy="1015663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 do conhecimento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4572004" y="3203807"/>
            <a:ext cx="2705723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 curricular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3852476" y="284818"/>
            <a:ext cx="462196" cy="4017360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8164648" y="557140"/>
            <a:ext cx="2705723" cy="1015663"/>
          </a:xfrm>
          <a:prstGeom prst="rect">
            <a:avLst/>
          </a:prstGeom>
          <a:solidFill>
            <a:srgbClr val="A8D08C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Educação Básica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18"/>
          <p:cNvCxnSpPr/>
          <p:nvPr/>
        </p:nvCxnSpPr>
        <p:spPr>
          <a:xfrm>
            <a:off x="7330194" y="834139"/>
            <a:ext cx="629587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5" name="Google Shape;215;p18"/>
          <p:cNvSpPr/>
          <p:nvPr/>
        </p:nvSpPr>
        <p:spPr>
          <a:xfrm>
            <a:off x="7330194" y="1534507"/>
            <a:ext cx="1019331" cy="2767671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8659324" y="2665304"/>
            <a:ext cx="2705723" cy="553998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etapa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288758" y="4620617"/>
            <a:ext cx="11508501" cy="2060885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garantir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desenvolvimento das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competências específicas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cada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curricular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apresenta um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conjunto de habilidades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Essas habilidades estão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relacionadas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diferentes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objetos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conhecimento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aqui entendidos como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conteúdos, conceitos e processos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–, que, por sua vez, são organizados em </a:t>
            </a:r>
            <a:r>
              <a:rPr lang="pt-BR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unidades temáticas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(BNCC)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9" descr="ícones Do Computador, Pensamento, Negócios png transparente grá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79116"/>
            <a:ext cx="4812630" cy="524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/>
        </p:nvSpPr>
        <p:spPr>
          <a:xfrm>
            <a:off x="287002" y="617894"/>
            <a:ext cx="2571813" cy="553998"/>
          </a:xfrm>
          <a:prstGeom prst="rect">
            <a:avLst/>
          </a:prstGeom>
          <a:solidFill>
            <a:srgbClr val="AEABA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3145816" y="118366"/>
            <a:ext cx="8900083" cy="2123618"/>
          </a:xfrm>
          <a:prstGeom prst="rect">
            <a:avLst/>
          </a:prstGeom>
          <a:solidFill>
            <a:srgbClr val="A8D08C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t-BR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(CG.EF06GE11.s) </a:t>
            </a: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Analisar distintas interações das sociedades com a natureza, com base na distribuição dos componentes físico-naturais, incluindo as transformações da biodiversidade local e do mundo</a:t>
            </a:r>
            <a:r>
              <a:rPr lang="pt-BR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25" name="Google Shape;225;p19"/>
          <p:cNvSpPr/>
          <p:nvPr/>
        </p:nvSpPr>
        <p:spPr>
          <a:xfrm>
            <a:off x="8101797" y="2761084"/>
            <a:ext cx="3409908" cy="477054"/>
          </a:xfrm>
          <a:prstGeom prst="rect">
            <a:avLst/>
          </a:prstGeom>
          <a:solidFill>
            <a:srgbClr val="E1EFD8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código alfanumérico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6865749" y="3341377"/>
            <a:ext cx="515189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CG.EF 06 GE 11.s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8439226" y="4282330"/>
            <a:ext cx="2735051" cy="2343655"/>
          </a:xfrm>
          <a:prstGeom prst="rect">
            <a:avLst/>
          </a:prstGeom>
          <a:solidFill>
            <a:srgbClr val="C4E0B2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modificação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contextualização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aprofundamento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d: 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desdobramento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n: 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3289700" y="5240877"/>
            <a:ext cx="481263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Numeração sequencial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representa uma ordem ou hierarquia esperada das aprendizagens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2858815" y="2410966"/>
            <a:ext cx="3131496" cy="2139026"/>
          </a:xfrm>
          <a:prstGeom prst="cloudCallout">
            <a:avLst>
              <a:gd name="adj1" fmla="val -81795"/>
              <a:gd name="adj2" fmla="val 7752"/>
            </a:avLst>
          </a:prstGeom>
          <a:solidFill>
            <a:srgbClr val="F2F2F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DESMEMBRAR HABILIDADE?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/>
          <p:nvPr/>
        </p:nvSpPr>
        <p:spPr>
          <a:xfrm>
            <a:off x="341026" y="134814"/>
            <a:ext cx="8869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 contemporâneos</a:t>
            </a:r>
            <a:endParaRPr sz="5400" b="1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869681" y="4172612"/>
            <a:ext cx="3604898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Direitos da criança e do adolescente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869681" y="1321773"/>
            <a:ext cx="2554354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 para o trânsito </a:t>
            </a:r>
            <a:endParaRPr/>
          </a:p>
        </p:txBody>
      </p:sp>
      <p:sp>
        <p:nvSpPr>
          <p:cNvPr id="237" name="Google Shape;237;p20"/>
          <p:cNvSpPr/>
          <p:nvPr/>
        </p:nvSpPr>
        <p:spPr>
          <a:xfrm>
            <a:off x="869682" y="2034483"/>
            <a:ext cx="2554354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 ambiental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869681" y="3459903"/>
            <a:ext cx="3369834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 alimentar e nutricional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869681" y="4885321"/>
            <a:ext cx="5856820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de envelhecimento, respeito e valorização do idoso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869681" y="2747193"/>
            <a:ext cx="3126304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 em direitos humanos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869681" y="5598030"/>
            <a:ext cx="10005076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 das relações étnico-raciais e ensino de história e cultura afro-brasileira, africana e indígena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5827" y="1142233"/>
            <a:ext cx="1036034" cy="104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8013" y="1058144"/>
            <a:ext cx="2335598" cy="155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0570" y="2887319"/>
            <a:ext cx="1665242" cy="105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6867" y="3543923"/>
            <a:ext cx="1790836" cy="13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 rotWithShape="1">
          <a:blip r:embed="rId7">
            <a:alphaModFix/>
          </a:blip>
          <a:srcRect r="52391"/>
          <a:stretch/>
        </p:blipFill>
        <p:spPr>
          <a:xfrm>
            <a:off x="9030397" y="1325766"/>
            <a:ext cx="1584751" cy="158753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/>
          <p:nvPr/>
        </p:nvSpPr>
        <p:spPr>
          <a:xfrm>
            <a:off x="9870179" y="6349928"/>
            <a:ext cx="192571" cy="209006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10341589" y="6349928"/>
            <a:ext cx="192571" cy="209006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10826860" y="6349928"/>
            <a:ext cx="192571" cy="209006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/>
          <p:nvPr/>
        </p:nvSpPr>
        <p:spPr>
          <a:xfrm>
            <a:off x="214859" y="103993"/>
            <a:ext cx="117622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 eu encontro o Referencial Curricular?</a:t>
            </a:r>
            <a:endParaRPr sz="4000" b="1" i="1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t="21362" r="8717" b="6711"/>
          <a:stretch/>
        </p:blipFill>
        <p:spPr>
          <a:xfrm>
            <a:off x="5800789" y="1023427"/>
            <a:ext cx="5910964" cy="2618565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</p:pic>
      <p:sp>
        <p:nvSpPr>
          <p:cNvPr id="281" name="Google Shape;281;p25"/>
          <p:cNvSpPr/>
          <p:nvPr/>
        </p:nvSpPr>
        <p:spPr>
          <a:xfrm>
            <a:off x="355159" y="1446357"/>
            <a:ext cx="487681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https://gefem-semed.blogspot.com/p/referencial-curricular-da-reme-2020.html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5"/>
          <p:cNvPicPr preferRelativeResize="0"/>
          <p:nvPr/>
        </p:nvPicPr>
        <p:blipFill rotWithShape="1">
          <a:blip r:embed="rId5">
            <a:alphaModFix/>
          </a:blip>
          <a:srcRect l="-193" t="13370" r="5375" b="7531"/>
          <a:stretch/>
        </p:blipFill>
        <p:spPr>
          <a:xfrm>
            <a:off x="5800789" y="3853541"/>
            <a:ext cx="5910964" cy="27723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</p:pic>
      <p:pic>
        <p:nvPicPr>
          <p:cNvPr id="283" name="Google Shape;28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859" y="2040325"/>
            <a:ext cx="4732702" cy="473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/>
          <p:nvPr/>
        </p:nvSpPr>
        <p:spPr>
          <a:xfrm>
            <a:off x="568607" y="3888372"/>
            <a:ext cx="5791201" cy="1665649"/>
          </a:xfrm>
          <a:prstGeom prst="rect">
            <a:avLst/>
          </a:prstGeom>
          <a:solidFill>
            <a:srgbClr val="FBE4D4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escola contribui com 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formação de seres humanos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pt-BR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 passam dos 4 meses aos 17 anos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26"/>
          <p:cNvGrpSpPr/>
          <p:nvPr/>
        </p:nvGrpSpPr>
        <p:grpSpPr>
          <a:xfrm>
            <a:off x="205227" y="49272"/>
            <a:ext cx="11951369" cy="3320945"/>
            <a:chOff x="5085347" y="1"/>
            <a:chExt cx="6981325" cy="4588042"/>
          </a:xfrm>
        </p:grpSpPr>
        <p:pic>
          <p:nvPicPr>
            <p:cNvPr id="290" name="Google Shape;290;p26" descr="Moldura decorativa e fronteira, moldura quadrada, preto e branco, pinturas  para a parede • quadros | myloview.com.b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5347" y="1"/>
              <a:ext cx="6981325" cy="45880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26"/>
            <p:cNvSpPr/>
            <p:nvPr/>
          </p:nvSpPr>
          <p:spPr>
            <a:xfrm>
              <a:off x="5519987" y="995108"/>
              <a:ext cx="5791201" cy="259782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372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pt-BR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Destacar as características do Referencial Curricular da REME. [...] de maneira geral e por componente curricular.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2" name="Google Shape;292;p26"/>
          <p:cNvPicPr preferRelativeResize="0"/>
          <p:nvPr/>
        </p:nvPicPr>
        <p:blipFill rotWithShape="1">
          <a:blip r:embed="rId4">
            <a:alphaModFix/>
          </a:blip>
          <a:srcRect b="36426"/>
          <a:stretch/>
        </p:blipFill>
        <p:spPr>
          <a:xfrm>
            <a:off x="8047022" y="5517139"/>
            <a:ext cx="3413156" cy="130078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/>
        </p:nvSpPr>
        <p:spPr>
          <a:xfrm>
            <a:off x="8425543" y="3467254"/>
            <a:ext cx="3456733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Gefem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2020 - 3844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2020 - 3852</a:t>
            </a: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5079"/>
              </p:ext>
            </p:extLst>
          </p:nvPr>
        </p:nvGraphicFramePr>
        <p:xfrm>
          <a:off x="3258732" y="545532"/>
          <a:ext cx="8039533" cy="6018850"/>
        </p:xfrm>
        <a:graphic>
          <a:graphicData uri="http://schemas.openxmlformats.org/drawingml/2006/table">
            <a:tbl>
              <a:tblPr firstRow="1" firstCol="1" bandRow="1"/>
              <a:tblGrid>
                <a:gridCol w="8039533">
                  <a:extLst>
                    <a:ext uri="{9D8B030D-6E8A-4147-A177-3AD203B41FA5}">
                      <a16:colId xmlns:a16="http://schemas.microsoft.com/office/drawing/2014/main" val="602200656"/>
                    </a:ext>
                  </a:extLst>
                </a:gridCol>
              </a:tblGrid>
              <a:tr h="325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417411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CARLOS VILHALVA CRISTALDO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867003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CEL SEBASTIÃO LIMA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961480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DES. CARLOS GARCIA DE QUEIROZ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424748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FREDERICO SOARES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648257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IRMÃ IRMA ZORZI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099463"/>
                  </a:ext>
                </a:extLst>
              </a:tr>
              <a:tr h="449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JOÃO EVANGELISTA VIEIRA DE ALMEIDA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363949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OSVALDO CRUZ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788767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PREF. MANOEL INÁCIO DE SOUZA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554927"/>
                  </a:ext>
                </a:extLst>
              </a:tr>
              <a:tr h="449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ERNESTO GARCIA DE ARAÚJO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106040"/>
                  </a:ext>
                </a:extLst>
              </a:tr>
              <a:tr h="449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FAUZE SCAFF GATTASS FILHO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833601"/>
                  </a:ext>
                </a:extLst>
              </a:tr>
              <a:tr h="449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LICURGO DE OLIVEIRA BASTOS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03893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NAGIB RASLAN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647195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</a:t>
                      </a:r>
                      <a:r>
                        <a:rPr lang="pt-BR" sz="15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PROF.ª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HILDA DE SOUZA FERREIRA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079170"/>
                  </a:ext>
                </a:extLst>
              </a:tr>
              <a:tr h="449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</a:t>
                      </a:r>
                      <a:r>
                        <a:rPr lang="pt-BR" sz="15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PROFª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ELIZABEL MARIA GOMES SALLES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463436"/>
                  </a:ext>
                </a:extLst>
              </a:tr>
              <a:tr h="325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44444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</a:t>
                      </a:r>
                      <a:r>
                        <a:rPr lang="pt-BR" sz="1500" dirty="0" err="1">
                          <a:solidFill>
                            <a:srgbClr val="44444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PROFª</a:t>
                      </a:r>
                      <a:r>
                        <a:rPr lang="pt-BR" sz="1500" dirty="0">
                          <a:solidFill>
                            <a:srgbClr val="44444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MARIA TEREZA RODRIGUES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71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432362"/>
            <a:ext cx="33895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 1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07179"/>
              </p:ext>
            </p:extLst>
          </p:nvPr>
        </p:nvGraphicFramePr>
        <p:xfrm>
          <a:off x="3022169" y="0"/>
          <a:ext cx="7470184" cy="6555584"/>
        </p:xfrm>
        <a:graphic>
          <a:graphicData uri="http://schemas.openxmlformats.org/drawingml/2006/table">
            <a:tbl>
              <a:tblPr firstRow="1" firstCol="1" bandRow="1"/>
              <a:tblGrid>
                <a:gridCol w="7470184">
                  <a:extLst>
                    <a:ext uri="{9D8B030D-6E8A-4147-A177-3AD203B41FA5}">
                      <a16:colId xmlns:a16="http://schemas.microsoft.com/office/drawing/2014/main" val="109489122"/>
                    </a:ext>
                  </a:extLst>
                </a:gridCol>
              </a:tblGrid>
              <a:tr h="331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580598"/>
                  </a:ext>
                </a:extLst>
              </a:tr>
              <a:tr h="372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-BR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30332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</a:t>
                      </a:r>
                      <a:r>
                        <a:rPr lang="pt-BR" sz="15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PROFª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EULÁLIA NETO LESSA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647062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SANTOS DUMONT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319690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DR. TERTULIANO MEIRELLES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347464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GOV. HARRY AMORIM COSTA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343234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IMACULADA CONCEIÇÃO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64066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JOÃO NEPOMUCENO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05895"/>
                  </a:ext>
                </a:extLst>
              </a:tr>
              <a:tr h="47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MAJOR AVIADOR Y - JUCA PIRAMA DE ALMEIDA</a:t>
                      </a:r>
                      <a:endParaRPr lang="pt-BR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624226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NAGEN JORGE SAAD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364363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PE. HEITOR CASTOLDI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659971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PE. JOSÉ VALENTIM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884479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MÚCIO TEIXEIRA JR.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32907"/>
                  </a:ext>
                </a:extLst>
              </a:tr>
              <a:tr h="47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PLÍNIO MENDES DOS SANTOS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861963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</a:t>
                      </a:r>
                      <a:r>
                        <a:rPr lang="pt-BR" sz="15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PROFª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ADAIR DE OLIVEIRA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777605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</a:t>
                      </a:r>
                      <a:r>
                        <a:rPr lang="pt-BR" sz="15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PROFª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BRÍGIDA FERRAZ FÓSS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41203"/>
                  </a:ext>
                </a:extLst>
              </a:tr>
              <a:tr h="47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</a:t>
                      </a:r>
                      <a:r>
                        <a:rPr lang="pt-BR" sz="15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PROFª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FLORA GUIMARÃES ROSA PIRES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386557"/>
                  </a:ext>
                </a:extLst>
              </a:tr>
              <a:tr h="26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</a:t>
                      </a:r>
                      <a:r>
                        <a:rPr lang="pt-BR" sz="15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PROFª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MARINA COUTO FORTES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22616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11683" y="1872899"/>
            <a:ext cx="2207657" cy="9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4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 2</a:t>
            </a:r>
            <a:endParaRPr lang="pt-B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23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877"/>
              </p:ext>
            </p:extLst>
          </p:nvPr>
        </p:nvGraphicFramePr>
        <p:xfrm>
          <a:off x="3132189" y="689887"/>
          <a:ext cx="7406657" cy="4560158"/>
        </p:xfrm>
        <a:graphic>
          <a:graphicData uri="http://schemas.openxmlformats.org/drawingml/2006/table">
            <a:tbl>
              <a:tblPr firstRow="1" firstCol="1" bandRow="1"/>
              <a:tblGrid>
                <a:gridCol w="7406657">
                  <a:extLst>
                    <a:ext uri="{9D8B030D-6E8A-4147-A177-3AD203B41FA5}">
                      <a16:colId xmlns:a16="http://schemas.microsoft.com/office/drawing/2014/main" val="3694430053"/>
                    </a:ext>
                  </a:extLst>
                </a:gridCol>
              </a:tblGrid>
              <a:tr h="292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020507"/>
                  </a:ext>
                </a:extLst>
              </a:tr>
              <a:tr h="3892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-BR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227091"/>
                  </a:ext>
                </a:extLst>
              </a:tr>
              <a:tr h="2937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PROFESSOR JOSÉ DE SOUZA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55267"/>
                  </a:ext>
                </a:extLst>
              </a:tr>
              <a:tr h="2937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RAFAELA ABRÃO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305892"/>
                  </a:ext>
                </a:extLst>
              </a:tr>
              <a:tr h="2937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DR. EDUARDO OLÍMPIO MACHADO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833231"/>
                  </a:ext>
                </a:extLst>
              </a:tr>
              <a:tr h="2937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PE. TOMAZ GHIRARDELLI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69437"/>
                  </a:ext>
                </a:extLst>
              </a:tr>
              <a:tr h="2937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ANTONIO LOPES LINS</a:t>
                      </a:r>
                      <a:endParaRPr lang="pt-BR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440977"/>
                  </a:ext>
                </a:extLst>
              </a:tr>
              <a:tr h="2937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WILSON TAVEIRA ROSALINO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80823"/>
                  </a:ext>
                </a:extLst>
              </a:tr>
              <a:tr h="6105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</a:t>
                      </a:r>
                      <a:r>
                        <a:rPr lang="pt-BR" sz="15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PROFª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GONÇALINA FAUSTINA DE OLIVEIRA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621741"/>
                  </a:ext>
                </a:extLst>
              </a:tr>
              <a:tr h="2937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DR. PLÍNIO BARBOSA MARTINS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056532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29857" y="2166222"/>
            <a:ext cx="2207657" cy="9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4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 3</a:t>
            </a:r>
            <a:endParaRPr lang="pt-B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77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8191"/>
              </p:ext>
            </p:extLst>
          </p:nvPr>
        </p:nvGraphicFramePr>
        <p:xfrm>
          <a:off x="3118779" y="399780"/>
          <a:ext cx="7482062" cy="6167952"/>
        </p:xfrm>
        <a:graphic>
          <a:graphicData uri="http://schemas.openxmlformats.org/drawingml/2006/table">
            <a:tbl>
              <a:tblPr firstRow="1" firstCol="1" bandRow="1"/>
              <a:tblGrid>
                <a:gridCol w="7482062">
                  <a:extLst>
                    <a:ext uri="{9D8B030D-6E8A-4147-A177-3AD203B41FA5}">
                      <a16:colId xmlns:a16="http://schemas.microsoft.com/office/drawing/2014/main" val="230365027"/>
                    </a:ext>
                  </a:extLst>
                </a:gridCol>
              </a:tblGrid>
              <a:tr h="32775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619336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51083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PROFª ONEIDA RAMOS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05428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VALDETE ROSA DA SILVA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73152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MAESTRO JOÃO CORREA RIBEIRO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223994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NAZIRA ANACHE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857431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NERONE MAIOLINO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792812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HÉRCULES MAYMONE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320211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JOÃO CÂNDIDO DE SOUZA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850551"/>
                  </a:ext>
                </a:extLst>
              </a:tr>
              <a:tr h="4675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VANDERLEI ROSA DE OLIVEIRA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967335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VIRGÍLIO ALVES DE CAMPOS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23717"/>
                  </a:ext>
                </a:extLst>
              </a:tr>
              <a:tr h="4675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PROFª IONE CATARINA GIANOTTI  IGYDIO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30545"/>
                  </a:ext>
                </a:extLst>
              </a:tr>
              <a:tr h="4675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SENADOR RACHID SALDANHA DERZI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0127"/>
                  </a:ext>
                </a:extLst>
              </a:tr>
              <a:tr h="3561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PROFª AGLAIR MARIA ALVES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32737"/>
                  </a:ext>
                </a:extLst>
              </a:tr>
              <a:tr h="4675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ESCOLA MUNICIPAL PROF. NELSON DE SOUZA PINHEIRO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3" marR="42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816537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6708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45248" y="2041458"/>
            <a:ext cx="2207657" cy="9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4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 4</a:t>
            </a:r>
            <a:endParaRPr lang="pt-B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44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9932" y="309967"/>
            <a:ext cx="537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17 de março</a:t>
            </a:r>
            <a:endParaRPr lang="pt-BR" sz="4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6916"/>
              </p:ext>
            </p:extLst>
          </p:nvPr>
        </p:nvGraphicFramePr>
        <p:xfrm>
          <a:off x="3595608" y="805663"/>
          <a:ext cx="8167606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8167606">
                  <a:extLst>
                    <a:ext uri="{9D8B030D-6E8A-4147-A177-3AD203B41FA5}">
                      <a16:colId xmlns:a16="http://schemas.microsoft.com/office/drawing/2014/main" val="176831589"/>
                    </a:ext>
                  </a:extLst>
                </a:gridCol>
              </a:tblGrid>
              <a:tr h="337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-BR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377561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ORLANDINA OLIVEIRA LIMA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32338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DR. TERTULIANO MEIRELLES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86915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</a:t>
                      </a:r>
                      <a:r>
                        <a:rPr lang="pt-BR" sz="15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PROFª</a:t>
                      </a: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FLORA GUIMARÃES ROSA PIRES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9120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DARTHESY NOVAES CAMINHA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286324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ELÍZIO RAMIREZ VIEIRA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905499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IRENE SZUKALA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816735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ISAURO BENTO NOGUEIRA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81902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JOSÉ DO PATROCÍNIO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60600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PROFª MARIA LÚCIA PASSARELLI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137706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</a:t>
                      </a:r>
                      <a:r>
                        <a:rPr lang="pt-BR" sz="15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PROFª</a:t>
                      </a: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MARIA TEREZA RODRIGUES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468995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ABEL FREIRE DE ARAGÃO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631272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AGRÍCOLA GOV. ARNALDO ESTEVÃO DE FIGUEIREDO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323606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ANTONIO JOSÉ PANIAGO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462988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DOMINGOS GONÇALVES GOMES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175307"/>
                  </a:ext>
                </a:extLst>
              </a:tr>
              <a:tr h="337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DR. PLÍNIO BARBOSA MARTINS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37489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9491" y="2685462"/>
            <a:ext cx="246939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SALA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Auditório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512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1565564" y="854628"/>
            <a:ext cx="9047018" cy="528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</a:t>
            </a:r>
            <a:r>
              <a:rPr lang="pt-BR" sz="25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momento - 07h30min às 8h30min - Todos no Auditório</a:t>
            </a:r>
            <a:endParaRPr sz="2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Intervalo/</a:t>
            </a:r>
            <a:r>
              <a:rPr lang="pt-BR" sz="25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Ensalamento</a:t>
            </a: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- 10 min.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</a:t>
            </a:r>
            <a:r>
              <a:rPr lang="pt-BR" sz="25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momento - 8h40min às 11h10min - Dinâmica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8h40 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às 9h20 – 1º rodízio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9h20 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às 10h – 2º rodízio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- 10h 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às 10h35 – 3º rodízio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10h35 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às 11h10 – 4º rodízio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911234" y="519941"/>
            <a:ext cx="2607821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MATUTINO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21458"/>
              </p:ext>
            </p:extLst>
          </p:nvPr>
        </p:nvGraphicFramePr>
        <p:xfrm>
          <a:off x="3343351" y="755326"/>
          <a:ext cx="8001408" cy="5929194"/>
        </p:xfrm>
        <a:graphic>
          <a:graphicData uri="http://schemas.openxmlformats.org/drawingml/2006/table">
            <a:tbl>
              <a:tblPr firstRow="1" firstCol="1" bandRow="1"/>
              <a:tblGrid>
                <a:gridCol w="8001408">
                  <a:extLst>
                    <a:ext uri="{9D8B030D-6E8A-4147-A177-3AD203B41FA5}">
                      <a16:colId xmlns:a16="http://schemas.microsoft.com/office/drawing/2014/main" val="1725552605"/>
                    </a:ext>
                  </a:extLst>
                </a:gridCol>
              </a:tblGrid>
              <a:tr h="322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-BR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1" marR="3782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160484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JOSÉ DORILÊO DE PINA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15733"/>
                  </a:ext>
                </a:extLst>
              </a:tr>
              <a:tr h="416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JOSÉ MAURO MESSIAS DA SILVA - POETA DAS MORENINHAS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631756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OITO DE DEZEMBRO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273484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ALDO DE QUEIROZ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244328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LUIZ CAVALLON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370473"/>
                  </a:ext>
                </a:extLst>
              </a:tr>
              <a:tr h="416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</a:t>
                      </a:r>
                      <a:r>
                        <a:rPr lang="pt-BR" sz="15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PROFª</a:t>
                      </a: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IRACEMA DE SOUZA MENDONÇA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33845"/>
                  </a:ext>
                </a:extLst>
              </a:tr>
              <a:tr h="416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</a:t>
                      </a:r>
                      <a:r>
                        <a:rPr lang="pt-BR" sz="15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PROFª</a:t>
                      </a: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LEIRE PIMENTEL DE CARVALHO CORREA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225860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</a:t>
                      </a:r>
                      <a:r>
                        <a:rPr lang="pt-BR" sz="15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PROFª</a:t>
                      </a: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LENITA DE SENA NACHIF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590282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PROFª. ARLENE MARQUES ALMEIDA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668"/>
                  </a:ext>
                </a:extLst>
              </a:tr>
              <a:tr h="416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PROFESSORA ANA LUCIA DE OLIVEIRA BATISTA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81458"/>
                  </a:ext>
                </a:extLst>
              </a:tr>
              <a:tr h="416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PROFESSORA IRACEMA MARIA VICENTE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679635"/>
                  </a:ext>
                </a:extLst>
              </a:tr>
              <a:tr h="416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PROFESSORA MARIA REGINA DE VASCONCELOS GALVÃO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28476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VALDETE ROSA DA SILVA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036519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AGRÍCOLA BARÃO DO RIO BRANCO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82013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JOSÉ DORILÊO DE PINA</a:t>
                      </a:r>
                    </a:p>
                  </a:txBody>
                  <a:tcPr marL="37821" marR="37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16582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8237" y="1886592"/>
            <a:ext cx="22214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SALA 2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7238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76214"/>
              </p:ext>
            </p:extLst>
          </p:nvPr>
        </p:nvGraphicFramePr>
        <p:xfrm>
          <a:off x="3455784" y="-247972"/>
          <a:ext cx="6795645" cy="5682410"/>
        </p:xfrm>
        <a:graphic>
          <a:graphicData uri="http://schemas.openxmlformats.org/drawingml/2006/table">
            <a:tbl>
              <a:tblPr firstRow="1" firstCol="1" bandRow="1"/>
              <a:tblGrid>
                <a:gridCol w="6795645">
                  <a:extLst>
                    <a:ext uri="{9D8B030D-6E8A-4147-A177-3AD203B41FA5}">
                      <a16:colId xmlns:a16="http://schemas.microsoft.com/office/drawing/2014/main" val="2256775429"/>
                    </a:ext>
                  </a:extLst>
                </a:gridCol>
              </a:tblGrid>
              <a:tr h="375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8" marR="395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54496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BERNARDO FRANCO BAÍS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044310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CEL. ANTONINO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63475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ETALÍVIO PEREIRA MARTINS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84618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GERALDO CASTELO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655959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JOÃO DE PAULA RIBEIRO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45046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JOSÉ RODRIGUES BENFICA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323912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NICOLAU FRAGELLI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26101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PE. JOSÉ DE ANCHIETA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297494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ALCÍDIO PIMENTEL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11618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ARLINDO LIMA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003637"/>
                  </a:ext>
                </a:extLst>
              </a:tr>
              <a:tr h="382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LUIS ANTONIO DE SÁ CARVALHO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529834"/>
                  </a:ext>
                </a:extLst>
              </a:tr>
              <a:tr h="382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NELSON DE SOUZA PINHEIRO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128967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</a:t>
                      </a:r>
                      <a:r>
                        <a:rPr lang="pt-BR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PROFª</a:t>
                      </a: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DANDA NUNES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817149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</a:t>
                      </a:r>
                      <a:r>
                        <a:rPr lang="pt-BR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PROFª</a:t>
                      </a: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OLIVA ENCISO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538059"/>
                  </a:ext>
                </a:extLst>
              </a:tr>
              <a:tr h="292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PROFESSOR  ARASSUAY GOMES DE CASTRO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252418"/>
                  </a:ext>
                </a:extLst>
              </a:tr>
              <a:tr h="382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PROFESSOR CARLOS HENRIQUE SCHRADER</a:t>
                      </a:r>
                    </a:p>
                  </a:txBody>
                  <a:tcPr marL="39588" marR="39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84758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8237" y="2429032"/>
            <a:ext cx="22214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SALA 3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68087"/>
              </p:ext>
            </p:extLst>
          </p:nvPr>
        </p:nvGraphicFramePr>
        <p:xfrm>
          <a:off x="3455783" y="5465279"/>
          <a:ext cx="6795646" cy="1261643"/>
        </p:xfrm>
        <a:graphic>
          <a:graphicData uri="http://schemas.openxmlformats.org/drawingml/2006/table">
            <a:tbl>
              <a:tblPr firstRow="1" firstCol="1" bandRow="1"/>
              <a:tblGrid>
                <a:gridCol w="6795646">
                  <a:extLst>
                    <a:ext uri="{9D8B030D-6E8A-4147-A177-3AD203B41FA5}">
                      <a16:colId xmlns:a16="http://schemas.microsoft.com/office/drawing/2014/main" val="10909944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SULIVAN SILVESTRE OLIVEIRA - TUMUNE KALIVONO - CRIANÇA DO FUTURO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436037"/>
                  </a:ext>
                </a:extLst>
              </a:tr>
              <a:tr h="261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ADVOGADO DEMOSTHENES </a:t>
                      </a:r>
                      <a:r>
                        <a:rPr lang="pt-BR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48210"/>
                  </a:ext>
                </a:extLst>
              </a:tr>
              <a:tr h="314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CELINA MARTINS JALLAD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871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CONSULESA MARGARIDA MAKSOUD TRAD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81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837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58588"/>
              </p:ext>
            </p:extLst>
          </p:nvPr>
        </p:nvGraphicFramePr>
        <p:xfrm>
          <a:off x="3881113" y="651160"/>
          <a:ext cx="6766223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6766223">
                  <a:extLst>
                    <a:ext uri="{9D8B030D-6E8A-4147-A177-3AD203B41FA5}">
                      <a16:colId xmlns:a16="http://schemas.microsoft.com/office/drawing/2014/main" val="90188782"/>
                    </a:ext>
                  </a:extLst>
                </a:gridCol>
              </a:tblGrid>
              <a:tr h="319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708469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ELPÍDIO REIS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938779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IRMÃ EDITH COELHO NETTO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012438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KAMÉ ADANIA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071753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LEOVEGILDO DE MELO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5667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MAESTRO JOÃO CORREA RIBEIRO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900899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NAZIRA ANACHE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242454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NERONE MAIOLINO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680208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HÉRCULES MAYMONE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637814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JOÃO CÂNDIDO DE SOUZA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858662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VANDERLEI ROSA DE OLIVEIRA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215410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PROF. VIRGÍLIO ALVES DE CAMPOS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743578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</a:t>
                      </a:r>
                      <a:r>
                        <a:rPr lang="pt-BR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PROFª</a:t>
                      </a: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IONE CATARINA GIANOTTI  IGYDIO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305902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SENADOR RACHID SALDANHA DERZI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930640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 MUNICIPAL </a:t>
                      </a:r>
                      <a:r>
                        <a:rPr lang="pt-BR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PROFª</a:t>
                      </a: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AGLAIR MARIA ALVES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3479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78237" y="2736808"/>
            <a:ext cx="22214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SALA 4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733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796833" y="710335"/>
            <a:ext cx="10972801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Ensalamento</a:t>
            </a: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13h às 13h10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</a:t>
            </a:r>
            <a:r>
              <a:rPr lang="pt-BR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3° momento - 13h10 às 15h10 - Dinâmica</a:t>
            </a:r>
            <a:endParaRPr sz="2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- 13h10 às 13h50 – 1º rodízio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- 13h50 às 14h30 – 2º rodízio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- 14h30 às 15h10 – 3º rodízio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Intervalo - 10 min.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</a:t>
            </a:r>
            <a:r>
              <a:rPr lang="pt-BR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4° momento - 15h20min às </a:t>
            </a:r>
            <a:r>
              <a:rPr lang="pt-BR" sz="25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16h35min </a:t>
            </a:r>
            <a:r>
              <a:rPr lang="pt-BR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Dinâmica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- 15h20 às </a:t>
            </a: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15h55 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4º rodízio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15h55 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às </a:t>
            </a: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16h30 </a:t>
            </a: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5º rodízio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</a:t>
            </a:r>
            <a:r>
              <a:rPr lang="pt-BR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5° momento - </a:t>
            </a:r>
            <a:r>
              <a:rPr lang="pt-BR" sz="25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16h30min </a:t>
            </a:r>
            <a:r>
              <a:rPr lang="pt-BR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às 17h </a:t>
            </a:r>
            <a:endParaRPr sz="2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– </a:t>
            </a:r>
            <a:r>
              <a:rPr lang="pt-BR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e fechamento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359905" y="0"/>
            <a:ext cx="2247731" cy="60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VESPERTINO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125" t="39489" r="25383" b="19968"/>
          <a:stretch/>
        </p:blipFill>
        <p:spPr>
          <a:xfrm>
            <a:off x="730063" y="831272"/>
            <a:ext cx="10963959" cy="49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2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74" y="1196978"/>
            <a:ext cx="10408986" cy="39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3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2887578" y="2865177"/>
            <a:ext cx="8309811" cy="334784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 ESPECÍFICOS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Contextualizar os documentos norteadores do currículo;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Abordar o papel das competências, dos objetos de conhecimento e das habilidades;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Destacar as características do Referencial Curricular da REME, de maneira geral e por componente curricular.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2887578" y="418756"/>
            <a:ext cx="6753726" cy="168584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GERAL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Compreender o Referencial Curricular da REME para subsidiar a  prática docente;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5" descr="Objetivo - ícones de diversos grá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42" y="418756"/>
            <a:ext cx="1684800" cy="16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 descr="Objetivos - Curso de Especialização - Unesp - Faculdade de Ciências -  Câmpus de Baur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88" y="3532309"/>
            <a:ext cx="2680708" cy="2680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/>
          <p:nvPr/>
        </p:nvSpPr>
        <p:spPr>
          <a:xfrm>
            <a:off x="0" y="109993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2356613" y="245391"/>
            <a:ext cx="7478775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4400"/>
              <a:buFont typeface="Arial Black"/>
              <a:buNone/>
            </a:pPr>
            <a:r>
              <a:rPr lang="pt-BR" sz="4400" b="1" i="0" u="none" strike="noStrike" cap="none">
                <a:solidFill>
                  <a:srgbClr val="163264"/>
                </a:solidFill>
                <a:latin typeface="Arial Black"/>
                <a:ea typeface="Arial Black"/>
                <a:cs typeface="Arial Black"/>
                <a:sym typeface="Arial Black"/>
              </a:rPr>
              <a:t>BASE E CURRÍCULO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383126" y="2036465"/>
            <a:ext cx="8650694" cy="345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 que é a BNCC?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163264"/>
                </a:solidFill>
                <a:latin typeface="Arial"/>
                <a:ea typeface="Arial"/>
                <a:cs typeface="Arial"/>
                <a:sym typeface="Arial"/>
              </a:rPr>
              <a:t>A Base Nacional Comum Curricular (BNCC) </a:t>
            </a:r>
            <a:r>
              <a:rPr lang="pt-B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é um documento de caráter normativo</a:t>
            </a:r>
            <a:r>
              <a:rPr lang="pt-BR" sz="2000" b="1" i="0" u="none" strike="noStrike" cap="none">
                <a:solidFill>
                  <a:srgbClr val="163264"/>
                </a:solidFill>
                <a:latin typeface="Arial"/>
                <a:ea typeface="Arial"/>
                <a:cs typeface="Arial"/>
                <a:sym typeface="Arial"/>
              </a:rPr>
              <a:t> que define o conjunto das aprendizagens essenciais que todos os alunos devem desenvolver ao longo da Educação Básica. E, com isso, tem assegurados os direitos de aprendizagem e desenvolvimento conforme preconiza o </a:t>
            </a:r>
            <a:r>
              <a:rPr lang="pt-B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Plano Nacional de Educação (PNE).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l="30466" t="22843" r="52209" b="26276"/>
          <a:stretch/>
        </p:blipFill>
        <p:spPr>
          <a:xfrm>
            <a:off x="9204286" y="1530305"/>
            <a:ext cx="2817640" cy="465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>
            <a:off x="0" y="1057402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2072846" y="245391"/>
            <a:ext cx="804630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3600"/>
              <a:buFont typeface="Arial Black"/>
              <a:buNone/>
            </a:pPr>
            <a:r>
              <a:rPr lang="pt-BR" sz="3600" b="1" i="0" u="none" strike="noStrike" cap="none">
                <a:solidFill>
                  <a:srgbClr val="163264"/>
                </a:solidFill>
                <a:latin typeface="Arial Black"/>
                <a:ea typeface="Arial Black"/>
                <a:cs typeface="Arial Black"/>
                <a:sym typeface="Arial Black"/>
              </a:rPr>
              <a:t>PROCESSO HISTÓRICO BNCC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7"/>
          <p:cNvGrpSpPr/>
          <p:nvPr/>
        </p:nvGrpSpPr>
        <p:grpSpPr>
          <a:xfrm>
            <a:off x="252549" y="1182935"/>
            <a:ext cx="7571433" cy="5590001"/>
            <a:chOff x="1955429" y="1145650"/>
            <a:chExt cx="7571433" cy="5590001"/>
          </a:xfrm>
        </p:grpSpPr>
        <p:pic>
          <p:nvPicPr>
            <p:cNvPr id="130" name="Google Shape;130;p7"/>
            <p:cNvPicPr preferRelativeResize="0"/>
            <p:nvPr/>
          </p:nvPicPr>
          <p:blipFill rotWithShape="1">
            <a:blip r:embed="rId3">
              <a:alphaModFix/>
            </a:blip>
            <a:srcRect l="10275" t="17560" r="32612" b="7438"/>
            <a:stretch/>
          </p:blipFill>
          <p:spPr>
            <a:xfrm>
              <a:off x="1955429" y="1145650"/>
              <a:ext cx="7571433" cy="559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7"/>
            <p:cNvSpPr/>
            <p:nvPr/>
          </p:nvSpPr>
          <p:spPr>
            <a:xfrm>
              <a:off x="2129050" y="5146766"/>
              <a:ext cx="2429887" cy="13075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última versão da BNCC foi elaborada por especialistas escolhidos pelo MEC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096000" y="6211669"/>
              <a:ext cx="28651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444444"/>
                </a:buClr>
                <a:buSzPts val="1200"/>
                <a:buFont typeface="Roboto"/>
                <a:buNone/>
              </a:pPr>
              <a:r>
                <a:rPr lang="pt-BR" sz="1200" b="0" i="0" u="none" strike="noStrike" cap="none">
                  <a:solidFill>
                    <a:srgbClr val="444444"/>
                  </a:solidFill>
                  <a:latin typeface="Roboto"/>
                  <a:ea typeface="Roboto"/>
                  <a:cs typeface="Roboto"/>
                  <a:sym typeface="Roboto"/>
                </a:rPr>
                <a:t>RESOLUÇÃO CNE/CP Nº 2, DE 22 DE DEZEMBRO DE 2017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7"/>
          <p:cNvSpPr/>
          <p:nvPr/>
        </p:nvSpPr>
        <p:spPr>
          <a:xfrm>
            <a:off x="8140889" y="3348115"/>
            <a:ext cx="35620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2000"/>
              <a:buFont typeface="Arial"/>
              <a:buNone/>
            </a:pPr>
            <a:r>
              <a:rPr lang="pt-BR" sz="2000" b="1">
                <a:solidFill>
                  <a:srgbClr val="163264"/>
                </a:solidFill>
                <a:latin typeface="Arial"/>
                <a:ea typeface="Arial"/>
                <a:cs typeface="Arial"/>
                <a:sym typeface="Arial"/>
              </a:rPr>
              <a:t>BNCC – Ensino Médio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rgbClr val="1632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163264"/>
              </a:buClr>
              <a:buSzPts val="2000"/>
              <a:buFont typeface="Arial"/>
              <a:buNone/>
            </a:pPr>
            <a:r>
              <a:rPr lang="pt-BR" sz="2000" b="1">
                <a:solidFill>
                  <a:srgbClr val="163264"/>
                </a:solidFill>
                <a:latin typeface="Arial"/>
                <a:ea typeface="Arial"/>
                <a:cs typeface="Arial"/>
                <a:sym typeface="Arial"/>
              </a:rPr>
              <a:t>Resolução CNE/CP nº 4, de 17 de dezembro de 2018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1566</Words>
  <Application>Microsoft Office PowerPoint</Application>
  <PresentationFormat>Widescreen</PresentationFormat>
  <Paragraphs>245</Paragraphs>
  <Slides>32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Roboto</vt:lpstr>
      <vt:lpstr>Arial Black</vt:lpstr>
      <vt:lpstr>Calibri</vt:lpstr>
      <vt:lpstr>Arial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 DE CONSTRUÇÃO DO REFERENCIAL CURRICULAR / 2019</vt:lpstr>
      <vt:lpstr>PERCURSO HISTÓRICO DOS CURRÍCULOS DA REME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Carvalho Corrêa Santos</dc:creator>
  <cp:lastModifiedBy>ANALICE</cp:lastModifiedBy>
  <cp:revision>5</cp:revision>
  <dcterms:created xsi:type="dcterms:W3CDTF">2023-02-27T14:47:46Z</dcterms:created>
  <dcterms:modified xsi:type="dcterms:W3CDTF">2023-03-15T19:23:33Z</dcterms:modified>
</cp:coreProperties>
</file>