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12192000" cy="6858000"/>
  <p:notesSz cx="6858000" cy="9144000"/>
  <p:embeddedFontLst>
    <p:embeddedFont>
      <p:font typeface="Arial Black" panose="020B0A04020102020204" pitchFamily="34" charset="0"/>
      <p:regular r:id="rId24"/>
      <p:bold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Comic Sans MS" panose="030F0702030302020204" pitchFamily="66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928">
          <p15:clr>
            <a:srgbClr val="9AA0A6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4" roundtripDataSignature="AMtx7mil18rIGkxvCbB4jLYSTyZaYM91B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>
        <p:guide orient="horz" pos="192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17af82e576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g217af82e576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17af82e57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17af82e57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1ddea190511_1_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g1ddea190511_1_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de1ce6222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g1de1ce6222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1de1ce6222d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g1de1ce6222d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dee6cf3849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g1dee6cf3849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dee6cf3849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g1dee6cf3849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1dee6cf3849_1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g1dee6cf3849_1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1dee6cf3849_1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1dee6cf3849_1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de44e1367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g1de44e1367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ddea190511_1_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g1ddea190511_1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ddea190511_1_38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5" name="Google Shape;235;g1ddea190511_1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1ddea190511_1_3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g1ddea190511_1_3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ddea190511_1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ddea190511_1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ddea190511_1_2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g1ddea190511_1_2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ddea190511_1_2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g1ddea190511_1_2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1ddea190511_1_47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g1ddea190511_1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dec2a7141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g1dec2a7141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1ddea190511_1_2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1ddea190511_1_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hyperlink" Target="http://projetoskarla.blogspot.com/2015/05/atividades-de-avaliacao-dos-niveis-de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/>
        </p:nvSpPr>
        <p:spPr>
          <a:xfrm>
            <a:off x="1746675" y="2500025"/>
            <a:ext cx="8833200" cy="12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900" b="1">
                <a:solidFill>
                  <a:srgbClr val="073763"/>
                </a:solidFill>
                <a:latin typeface="Comic Sans MS"/>
                <a:ea typeface="Comic Sans MS"/>
                <a:cs typeface="Comic Sans MS"/>
                <a:sym typeface="Comic Sans MS"/>
              </a:rPr>
              <a:t>ALFABETIZAÇÃO</a:t>
            </a:r>
            <a:endParaRPr sz="6900" b="1">
              <a:solidFill>
                <a:srgbClr val="073763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85" name="Google Shape;85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01349" y="3663675"/>
            <a:ext cx="3736826" cy="373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217af82e576_0_5"/>
          <p:cNvPicPr preferRelativeResize="0"/>
          <p:nvPr/>
        </p:nvPicPr>
        <p:blipFill rotWithShape="1">
          <a:blip r:embed="rId4">
            <a:alphaModFix/>
          </a:blip>
          <a:srcRect t="6032"/>
          <a:stretch/>
        </p:blipFill>
        <p:spPr>
          <a:xfrm>
            <a:off x="1344600" y="2729875"/>
            <a:ext cx="9502800" cy="3903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217af82e576_0_5"/>
          <p:cNvSpPr txBox="1"/>
          <p:nvPr/>
        </p:nvSpPr>
        <p:spPr>
          <a:xfrm>
            <a:off x="555450" y="1745700"/>
            <a:ext cx="10936200" cy="10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54610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300">
                <a:solidFill>
                  <a:schemeClr val="dk1"/>
                </a:solidFill>
              </a:rPr>
              <a:t>Consulta pública com os professores do 1º ano, sobre os itens necessários incluir na planilha foram apontados:</a:t>
            </a:r>
            <a:r>
              <a:rPr lang="pt-BR" sz="1800">
                <a:solidFill>
                  <a:schemeClr val="dk1"/>
                </a:solidFill>
              </a:rPr>
              <a:t> </a:t>
            </a:r>
            <a:endParaRPr sz="18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g217af82e576_0_0"/>
          <p:cNvPicPr preferRelativeResize="0"/>
          <p:nvPr/>
        </p:nvPicPr>
        <p:blipFill rotWithShape="1">
          <a:blip r:embed="rId4">
            <a:alphaModFix/>
          </a:blip>
          <a:srcRect t="-8370" b="8369"/>
          <a:stretch/>
        </p:blipFill>
        <p:spPr>
          <a:xfrm>
            <a:off x="961737" y="2189650"/>
            <a:ext cx="10268525" cy="399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1ddea190511_1_376"/>
          <p:cNvSpPr txBox="1"/>
          <p:nvPr/>
        </p:nvSpPr>
        <p:spPr>
          <a:xfrm>
            <a:off x="510350" y="2351750"/>
            <a:ext cx="10951800" cy="403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2500" b="1">
                <a:solidFill>
                  <a:srgbClr val="000000"/>
                </a:solidFill>
              </a:rPr>
              <a:t>Um dos instrumentos de avaliação para a planilha é o portfólio. O Portfólio é uma organização de registros que representam o processo de ensino-aprendizagem, tem como objetivo apresentar a trajetória do aluno. Nele pode conter amostras de trabalhos para documentar o desenvolvimento das habilidades trabalhadas, por exemplo: registros escritos do professor, fotografias, desenhos, escrita espontânea dos alunos, entre outras atividades que serão organizadas para este fim. </a:t>
            </a:r>
            <a:endParaRPr sz="2500" b="1">
              <a:solidFill>
                <a:srgbClr val="000000"/>
              </a:solidFill>
            </a:endParaRPr>
          </a:p>
        </p:txBody>
      </p:sp>
      <p:sp>
        <p:nvSpPr>
          <p:cNvPr id="179" name="Google Shape;179;g1ddea190511_1_376"/>
          <p:cNvSpPr txBox="1"/>
          <p:nvPr/>
        </p:nvSpPr>
        <p:spPr>
          <a:xfrm>
            <a:off x="4498825" y="1597550"/>
            <a:ext cx="2779800" cy="75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7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PORTFÓLIO</a:t>
            </a:r>
            <a:endParaRPr sz="370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g1ddea190511_1_37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1908965">
            <a:off x="3843875" y="1552925"/>
            <a:ext cx="843449" cy="84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g1de1ce6222d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100" y="1654400"/>
            <a:ext cx="3467525" cy="4889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g1de1ce6222d_0_0"/>
          <p:cNvPicPr preferRelativeResize="0"/>
          <p:nvPr/>
        </p:nvPicPr>
        <p:blipFill rotWithShape="1">
          <a:blip r:embed="rId5">
            <a:alphaModFix/>
          </a:blip>
          <a:srcRect b="49256"/>
          <a:stretch/>
        </p:blipFill>
        <p:spPr>
          <a:xfrm>
            <a:off x="7121775" y="2903901"/>
            <a:ext cx="4987125" cy="36396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g1de1ce6222d_0_0"/>
          <p:cNvSpPr/>
          <p:nvPr/>
        </p:nvSpPr>
        <p:spPr>
          <a:xfrm rot="10800000">
            <a:off x="3555625" y="2387600"/>
            <a:ext cx="3140100" cy="1400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g1de1ce6222d_0_0"/>
          <p:cNvSpPr txBox="1"/>
          <p:nvPr/>
        </p:nvSpPr>
        <p:spPr>
          <a:xfrm>
            <a:off x="3644600" y="2396600"/>
            <a:ext cx="3388200" cy="13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AVALIAÇÃO DIAGNÓSTICA</a:t>
            </a:r>
            <a:r>
              <a:rPr lang="pt-BR">
                <a:solidFill>
                  <a:srgbClr val="666666"/>
                </a:solidFill>
              </a:rPr>
              <a:t>  </a:t>
            </a:r>
            <a:r>
              <a:rPr lang="pt-BR" b="1">
                <a:solidFill>
                  <a:srgbClr val="FF0000"/>
                </a:solidFill>
              </a:rPr>
              <a:t>06/02/2015</a:t>
            </a:r>
            <a:endParaRPr b="1">
              <a:solidFill>
                <a:srgbClr val="FF0000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Nível de escrita: silábico sem consciência sonora.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Não lê.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89" name="Google Shape;189;g1de1ce6222d_0_0"/>
          <p:cNvSpPr/>
          <p:nvPr/>
        </p:nvSpPr>
        <p:spPr>
          <a:xfrm>
            <a:off x="3836850" y="4664650"/>
            <a:ext cx="3140100" cy="14004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g1de1ce6222d_0_0"/>
          <p:cNvSpPr txBox="1"/>
          <p:nvPr/>
        </p:nvSpPr>
        <p:spPr>
          <a:xfrm>
            <a:off x="3773225" y="4857900"/>
            <a:ext cx="28656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solidFill>
                  <a:schemeClr val="dk1"/>
                </a:solidFill>
              </a:rPr>
              <a:t>Nível de escrita :</a:t>
            </a:r>
            <a:r>
              <a:rPr lang="pt-BR">
                <a:solidFill>
                  <a:schemeClr val="dk1"/>
                </a:solidFill>
              </a:rPr>
              <a:t> silábico com valor sonoro </a:t>
            </a:r>
            <a:r>
              <a:rPr lang="pt-BR" b="1">
                <a:solidFill>
                  <a:srgbClr val="FF0000"/>
                </a:solidFill>
              </a:rPr>
              <a:t>12/05/2015</a:t>
            </a:r>
            <a:r>
              <a:rPr lang="pt-BR">
                <a:solidFill>
                  <a:schemeClr val="dk1"/>
                </a:solidFill>
              </a:rPr>
              <a:t> </a:t>
            </a:r>
            <a:endParaRPr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Não lê.﻿</a:t>
            </a:r>
            <a:endParaRPr>
              <a:solidFill>
                <a:srgbClr val="666666"/>
              </a:solidFill>
              <a:highlight>
                <a:srgbClr val="FB5E53"/>
              </a:highlight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191" name="Google Shape;191;g1de1ce6222d_0_0"/>
          <p:cNvSpPr txBox="1"/>
          <p:nvPr/>
        </p:nvSpPr>
        <p:spPr>
          <a:xfrm>
            <a:off x="4864800" y="6373400"/>
            <a:ext cx="732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http://projetoskarla.blogspot.com/2015/05/atividades-de-avaliacao-dos-niveis-de.html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" name="Google Shape;196;g1de1ce6222d_0_17"/>
          <p:cNvPicPr preferRelativeResize="0"/>
          <p:nvPr/>
        </p:nvPicPr>
        <p:blipFill rotWithShape="1">
          <a:blip r:embed="rId4">
            <a:alphaModFix/>
          </a:blip>
          <a:srcRect t="1537" b="11118"/>
          <a:stretch/>
        </p:blipFill>
        <p:spPr>
          <a:xfrm>
            <a:off x="161375" y="1635975"/>
            <a:ext cx="4278620" cy="5222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g1de1ce6222d_0_17"/>
          <p:cNvPicPr preferRelativeResize="0"/>
          <p:nvPr/>
        </p:nvPicPr>
        <p:blipFill rotWithShape="1">
          <a:blip r:embed="rId5">
            <a:alphaModFix/>
          </a:blip>
          <a:srcRect t="2400" b="7354"/>
          <a:stretch/>
        </p:blipFill>
        <p:spPr>
          <a:xfrm>
            <a:off x="7765925" y="1635975"/>
            <a:ext cx="4215825" cy="5222026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g1de1ce6222d_0_17"/>
          <p:cNvSpPr/>
          <p:nvPr/>
        </p:nvSpPr>
        <p:spPr>
          <a:xfrm rot="10800000">
            <a:off x="4619275" y="1903500"/>
            <a:ext cx="3140100" cy="1156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1de1ce6222d_0_17"/>
          <p:cNvSpPr/>
          <p:nvPr/>
        </p:nvSpPr>
        <p:spPr>
          <a:xfrm>
            <a:off x="4580575" y="5317425"/>
            <a:ext cx="3224100" cy="11565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g1de1ce6222d_0_17"/>
          <p:cNvSpPr txBox="1"/>
          <p:nvPr/>
        </p:nvSpPr>
        <p:spPr>
          <a:xfrm>
            <a:off x="4692613" y="2033850"/>
            <a:ext cx="3000000" cy="8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Nível de escrita: Alfabético  </a:t>
            </a:r>
            <a:r>
              <a:rPr lang="pt-BR" b="1">
                <a:solidFill>
                  <a:srgbClr val="FF0000"/>
                </a:solidFill>
              </a:rPr>
              <a:t>01/09/2015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Lê pequenos textos.</a:t>
            </a:r>
            <a:endParaRPr/>
          </a:p>
        </p:txBody>
      </p:sp>
      <p:sp>
        <p:nvSpPr>
          <p:cNvPr id="201" name="Google Shape;201;g1de1ce6222d_0_17"/>
          <p:cNvSpPr txBox="1"/>
          <p:nvPr/>
        </p:nvSpPr>
        <p:spPr>
          <a:xfrm>
            <a:off x="4541863" y="5323875"/>
            <a:ext cx="30000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Nível de escrita: Alfabético  </a:t>
            </a:r>
            <a:r>
              <a:rPr lang="pt-BR" b="1">
                <a:solidFill>
                  <a:srgbClr val="FF0000"/>
                </a:solidFill>
              </a:rPr>
              <a:t>13/10/2015</a:t>
            </a:r>
            <a:endParaRPr b="1">
              <a:solidFill>
                <a:srgbClr val="FF0000"/>
              </a:solidFill>
            </a:endParaRPr>
          </a:p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</a:rPr>
              <a:t>Lê com maior fluência pequenos textos.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g1dee6cf3849_1_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1675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g1dee6cf3849_1_5"/>
          <p:cNvSpPr/>
          <p:nvPr/>
        </p:nvSpPr>
        <p:spPr>
          <a:xfrm>
            <a:off x="4223925" y="2314125"/>
            <a:ext cx="2874900" cy="805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dee6cf3849_1_5"/>
          <p:cNvSpPr txBox="1"/>
          <p:nvPr/>
        </p:nvSpPr>
        <p:spPr>
          <a:xfrm>
            <a:off x="4018075" y="2501475"/>
            <a:ext cx="30000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FF0000"/>
                </a:solidFill>
              </a:rPr>
              <a:t>INEP DA ESCOLA</a:t>
            </a:r>
            <a:r>
              <a:rPr lang="pt-BR" sz="1600" b="1">
                <a:solidFill>
                  <a:srgbClr val="FF0000"/>
                </a:solidFill>
              </a:rPr>
              <a:t> </a:t>
            </a:r>
            <a:endParaRPr sz="1600"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3" name="Google Shape;213;g1dee6cf3849_1_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1dee6cf3849_1_19"/>
          <p:cNvSpPr/>
          <p:nvPr/>
        </p:nvSpPr>
        <p:spPr>
          <a:xfrm>
            <a:off x="764475" y="1596550"/>
            <a:ext cx="2545800" cy="706500"/>
          </a:xfrm>
          <a:prstGeom prst="lef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g1dee6cf3849_1_19"/>
          <p:cNvSpPr txBox="1"/>
          <p:nvPr/>
        </p:nvSpPr>
        <p:spPr>
          <a:xfrm>
            <a:off x="838775" y="1734250"/>
            <a:ext cx="30000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>
                <a:solidFill>
                  <a:srgbClr val="FF0000"/>
                </a:solidFill>
              </a:rPr>
              <a:t>PÁGINA INICIAL </a:t>
            </a:r>
            <a:endParaRPr sz="1600" b="1">
              <a:solidFill>
                <a:srgbClr val="FF0000"/>
              </a:solidFill>
            </a:endParaRPr>
          </a:p>
        </p:txBody>
      </p:sp>
      <p:pic>
        <p:nvPicPr>
          <p:cNvPr id="216" name="Google Shape;216;g1dee6cf3849_1_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70925" y="2973025"/>
            <a:ext cx="5074125" cy="44041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Google Shape;221;g1dee6cf3849_1_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1" cy="68546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1dee6cf3849_1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6725"/>
            <a:ext cx="12192001" cy="67912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de44e1367f_0_1"/>
          <p:cNvSpPr txBox="1"/>
          <p:nvPr/>
        </p:nvSpPr>
        <p:spPr>
          <a:xfrm>
            <a:off x="1505700" y="1517900"/>
            <a:ext cx="9180600" cy="67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>
                <a:solidFill>
                  <a:srgbClr val="980000"/>
                </a:solidFill>
                <a:latin typeface="Calibri"/>
                <a:ea typeface="Calibri"/>
                <a:cs typeface="Calibri"/>
                <a:sym typeface="Calibri"/>
              </a:rPr>
              <a:t>AÇÕES  DE ACOMPANHAMENTO/ALFABETIZAÇÃO</a:t>
            </a:r>
            <a:endParaRPr sz="3200">
              <a:solidFill>
                <a:srgbClr val="98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2" name="Google Shape;232;g1de44e1367f_0_1"/>
          <p:cNvSpPr txBox="1"/>
          <p:nvPr/>
        </p:nvSpPr>
        <p:spPr>
          <a:xfrm>
            <a:off x="292300" y="2304300"/>
            <a:ext cx="11811300" cy="4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Mapeamento do perfil do professor  alfabetizador;</a:t>
            </a:r>
            <a:endParaRPr sz="2500" b="1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Acompanhamento  das escolas que necessitam de suporte após análise das planilhas;</a:t>
            </a:r>
            <a:endParaRPr sz="2500" b="1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Grupo de estudo por adesão voluntária, durante o horário de planejamento;</a:t>
            </a:r>
            <a:endParaRPr sz="2500" b="1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Seminário de alfabetização;</a:t>
            </a:r>
            <a:endParaRPr sz="2200" b="1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Elaboração da Política Municipal de Alfabetização;</a:t>
            </a:r>
            <a:endParaRPr sz="2500" b="1"/>
          </a:p>
          <a:p>
            <a:pPr marL="457200" lvl="0" indent="-3873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500"/>
              <a:buChar char="●"/>
            </a:pPr>
            <a:r>
              <a:rPr lang="pt-BR" sz="2500" b="1"/>
              <a:t>Elaboração do quadro de gêneros textuais.</a:t>
            </a:r>
            <a:endParaRPr sz="2500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0" name="Google Shape;90;g1ddea190511_1_3"/>
          <p:cNvCxnSpPr/>
          <p:nvPr/>
        </p:nvCxnSpPr>
        <p:spPr>
          <a:xfrm>
            <a:off x="3307757" y="5451476"/>
            <a:ext cx="4273200" cy="0"/>
          </a:xfrm>
          <a:prstGeom prst="straightConnector1">
            <a:avLst/>
          </a:prstGeom>
          <a:noFill/>
          <a:ln w="76200" cap="flat" cmpd="sng">
            <a:solidFill>
              <a:srgbClr val="E8F0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1" name="Google Shape;91;g1ddea190511_1_3"/>
          <p:cNvSpPr/>
          <p:nvPr/>
        </p:nvSpPr>
        <p:spPr>
          <a:xfrm>
            <a:off x="0" y="0"/>
            <a:ext cx="12192000" cy="8292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ALFABETIZAÇÃO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g1ddea190511_1_3"/>
          <p:cNvSpPr txBox="1"/>
          <p:nvPr/>
        </p:nvSpPr>
        <p:spPr>
          <a:xfrm>
            <a:off x="1773925" y="1188725"/>
            <a:ext cx="82296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1ddea190511_1_3"/>
          <p:cNvSpPr txBox="1"/>
          <p:nvPr/>
        </p:nvSpPr>
        <p:spPr>
          <a:xfrm>
            <a:off x="205675" y="1325700"/>
            <a:ext cx="11480400" cy="42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22222"/>
                </a:solidFill>
                <a:highlight>
                  <a:srgbClr val="FFFFFF"/>
                </a:highlight>
              </a:rPr>
              <a:t>Embora, desde que nasce e na Educação Infantil, a criança esteja cercada e participe de diferentes práticas letradas, é nos anos iniciais (1º e 2º anos) do Ensino Fundamental que se espera que ela se</a:t>
            </a:r>
            <a:r>
              <a:rPr lang="pt-BR" sz="2600">
                <a:solidFill>
                  <a:srgbClr val="660000"/>
                </a:solidFill>
                <a:highlight>
                  <a:srgbClr val="FFFFFF"/>
                </a:highlight>
              </a:rPr>
              <a:t> ALFABETIZE. </a:t>
            </a:r>
            <a:endParaRPr sz="2600">
              <a:solidFill>
                <a:srgbClr val="660000"/>
              </a:solidFill>
              <a:highlight>
                <a:srgbClr val="FFFFFF"/>
              </a:highlight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22222"/>
                </a:solidFill>
                <a:highlight>
                  <a:srgbClr val="FFFFFF"/>
                </a:highlight>
              </a:rPr>
              <a:t>Isso significa que a alfabetização deve ser o foco da </a:t>
            </a:r>
            <a:r>
              <a:rPr lang="pt-BR" sz="2600">
                <a:solidFill>
                  <a:srgbClr val="660000"/>
                </a:solidFill>
                <a:highlight>
                  <a:srgbClr val="FFFFFF"/>
                </a:highlight>
              </a:rPr>
              <a:t>AÇÃO PEDAGÓGICA</a:t>
            </a:r>
            <a:r>
              <a:rPr lang="pt-BR" sz="2600">
                <a:solidFill>
                  <a:srgbClr val="222222"/>
                </a:solidFill>
                <a:highlight>
                  <a:srgbClr val="FFFFFF"/>
                </a:highlight>
              </a:rPr>
              <a:t>. Nesse processo, é preciso que os estudantes conheçam o alfabeto e a mecânica da escrita/leitura – processos que visam a que alguém (se) torne alfabetizado, ou seja, consiga “codificar e decodificar”. </a:t>
            </a:r>
            <a:endParaRPr sz="2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22222"/>
                </a:solidFill>
                <a:highlight>
                  <a:srgbClr val="FFFFFF"/>
                </a:highlight>
              </a:rPr>
              <a:t> </a:t>
            </a:r>
            <a:endParaRPr sz="26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>
                <a:solidFill>
                  <a:srgbClr val="222222"/>
                </a:solidFill>
                <a:highlight>
                  <a:srgbClr val="FFFFFF"/>
                </a:highlight>
              </a:rPr>
              <a:t>                                    (BRASIL, 2018, p. 89)</a:t>
            </a:r>
            <a:endParaRPr sz="2600">
              <a:solidFill>
                <a:srgbClr val="222222"/>
              </a:solidFill>
              <a:highlight>
                <a:srgbClr val="FFFFFF"/>
              </a:highlight>
            </a:endParaRPr>
          </a:p>
        </p:txBody>
      </p:sp>
      <p:pic>
        <p:nvPicPr>
          <p:cNvPr id="94" name="Google Shape;94;g1ddea190511_1_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85375" y="4262762"/>
            <a:ext cx="2706625" cy="270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1ddea190511_1_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25426" y="6363686"/>
            <a:ext cx="3888937" cy="3973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8" name="Google Shape;238;g1ddea190511_1_386"/>
          <p:cNvCxnSpPr/>
          <p:nvPr/>
        </p:nvCxnSpPr>
        <p:spPr>
          <a:xfrm>
            <a:off x="6947082" y="6201301"/>
            <a:ext cx="4273200" cy="0"/>
          </a:xfrm>
          <a:prstGeom prst="straightConnector1">
            <a:avLst/>
          </a:prstGeom>
          <a:noFill/>
          <a:ln w="76200" cap="flat" cmpd="sng">
            <a:solidFill>
              <a:srgbClr val="E8F0C4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9" name="Google Shape;239;g1ddea190511_1_386"/>
          <p:cNvSpPr/>
          <p:nvPr/>
        </p:nvSpPr>
        <p:spPr>
          <a:xfrm>
            <a:off x="0" y="0"/>
            <a:ext cx="12192000" cy="9693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TEXTOS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0" name="Google Shape;240;g1ddea190511_1_386"/>
          <p:cNvPicPr preferRelativeResize="0"/>
          <p:nvPr/>
        </p:nvPicPr>
        <p:blipFill rotWithShape="1">
          <a:blip r:embed="rId4">
            <a:alphaModFix/>
          </a:blip>
          <a:srcRect b="28428"/>
          <a:stretch/>
        </p:blipFill>
        <p:spPr>
          <a:xfrm>
            <a:off x="11125203" y="5789999"/>
            <a:ext cx="1103822" cy="10818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g1ddea190511_1_386"/>
          <p:cNvPicPr preferRelativeResize="0"/>
          <p:nvPr/>
        </p:nvPicPr>
        <p:blipFill rotWithShape="1">
          <a:blip r:embed="rId5">
            <a:alphaModFix/>
          </a:blip>
          <a:srcRect l="-1579" t="-2210" r="1579" b="2209"/>
          <a:stretch/>
        </p:blipFill>
        <p:spPr>
          <a:xfrm>
            <a:off x="0" y="859550"/>
            <a:ext cx="5791725" cy="5791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g1ddea190511_1_38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10338" y="1156950"/>
            <a:ext cx="6119114" cy="589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ddea190511_1_382"/>
          <p:cNvSpPr txBox="1"/>
          <p:nvPr/>
        </p:nvSpPr>
        <p:spPr>
          <a:xfrm>
            <a:off x="896100" y="1536200"/>
            <a:ext cx="10972800" cy="31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 u="sng">
                <a:solidFill>
                  <a:srgbClr val="98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Contatos:</a:t>
            </a:r>
            <a:endParaRPr sz="4800" u="sng">
              <a:solidFill>
                <a:srgbClr val="980000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>
              <a:solidFill>
                <a:srgbClr val="31538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700">
                <a:solidFill>
                  <a:srgbClr val="31538F"/>
                </a:solidFill>
                <a:latin typeface="Comic Sans MS"/>
                <a:ea typeface="Comic Sans MS"/>
                <a:cs typeface="Comic Sans MS"/>
                <a:sym typeface="Comic Sans MS"/>
              </a:rPr>
              <a:t>2020-3852</a:t>
            </a:r>
            <a:endParaRPr sz="4700">
              <a:solidFill>
                <a:srgbClr val="31538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700">
                <a:solidFill>
                  <a:srgbClr val="31538F"/>
                </a:solidFill>
                <a:latin typeface="Comic Sans MS"/>
                <a:ea typeface="Comic Sans MS"/>
                <a:cs typeface="Comic Sans MS"/>
                <a:sym typeface="Comic Sans MS"/>
              </a:rPr>
              <a:t>semedgefemalfabetizacao@gmail.com</a:t>
            </a:r>
            <a:endParaRPr sz="4700">
              <a:solidFill>
                <a:srgbClr val="31538F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48" name="Google Shape;248;g1ddea190511_1_3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1350" y="3192950"/>
            <a:ext cx="472100" cy="472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1ddea190511_1_38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8688" y="3810000"/>
            <a:ext cx="597425" cy="597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1ddea190511_1_382"/>
          <p:cNvSpPr txBox="1"/>
          <p:nvPr/>
        </p:nvSpPr>
        <p:spPr>
          <a:xfrm>
            <a:off x="3755100" y="5522975"/>
            <a:ext cx="6071700" cy="9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5200">
                <a:solidFill>
                  <a:srgbClr val="660000"/>
                </a:solidFill>
                <a:latin typeface="Arial Black"/>
                <a:ea typeface="Arial Black"/>
                <a:cs typeface="Arial Black"/>
                <a:sym typeface="Arial Black"/>
              </a:rPr>
              <a:t>OBRIGADA!</a:t>
            </a:r>
            <a:endParaRPr sz="5700">
              <a:solidFill>
                <a:srgbClr val="66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 txBox="1"/>
          <p:nvPr/>
        </p:nvSpPr>
        <p:spPr>
          <a:xfrm>
            <a:off x="768075" y="2542025"/>
            <a:ext cx="10826700" cy="3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6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O </a:t>
            </a:r>
            <a:r>
              <a:rPr lang="pt-BR" sz="3200">
                <a:solidFill>
                  <a:srgbClr val="660000"/>
                </a:solidFill>
              </a:rPr>
              <a:t>REFERENCIAL CURRICULAR</a:t>
            </a:r>
            <a:r>
              <a:rPr lang="pt-BR" sz="3200">
                <a:solidFill>
                  <a:schemeClr val="dk1"/>
                </a:solidFill>
              </a:rPr>
              <a:t>, é um  instrumento fundamental na elaboração do plano de aula, visto que </a:t>
            </a:r>
            <a:endParaRPr sz="32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4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BR" sz="3200">
                <a:solidFill>
                  <a:srgbClr val="660000"/>
                </a:solidFill>
              </a:rPr>
              <a:t>O PLANO ANUAL POR BIMESTRE</a:t>
            </a:r>
            <a:r>
              <a:rPr lang="pt-BR" sz="3200">
                <a:solidFill>
                  <a:schemeClr val="dk1"/>
                </a:solidFill>
              </a:rPr>
              <a:t>, não supre todas as inf</a:t>
            </a:r>
            <a:r>
              <a:rPr lang="pt-BR" sz="3600">
                <a:solidFill>
                  <a:schemeClr val="dk1"/>
                </a:solidFill>
              </a:rPr>
              <a:t>orma</a:t>
            </a:r>
            <a:r>
              <a:rPr lang="pt-BR" sz="3200">
                <a:solidFill>
                  <a:schemeClr val="dk1"/>
                </a:solidFill>
              </a:rPr>
              <a:t>ções/itens que precisam constar no plano de aula.</a:t>
            </a:r>
            <a:endParaRPr/>
          </a:p>
        </p:txBody>
      </p:sp>
      <p:pic>
        <p:nvPicPr>
          <p:cNvPr id="100" name="Google Shape;100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600" y="1834850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g1ddea190511_1_2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0900" y="1583350"/>
            <a:ext cx="11686025" cy="5274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g1ddea190511_1_26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12192000" cy="68579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ddea190511_1_271"/>
          <p:cNvSpPr/>
          <p:nvPr/>
        </p:nvSpPr>
        <p:spPr>
          <a:xfrm>
            <a:off x="0" y="-325025"/>
            <a:ext cx="12192000" cy="8292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ALFABETIZAÇÃO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g1ddea190511_1_271"/>
          <p:cNvSpPr/>
          <p:nvPr/>
        </p:nvSpPr>
        <p:spPr>
          <a:xfrm>
            <a:off x="1" y="5331506"/>
            <a:ext cx="6395100" cy="152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g1ddea190511_1_271"/>
          <p:cNvSpPr/>
          <p:nvPr/>
        </p:nvSpPr>
        <p:spPr>
          <a:xfrm>
            <a:off x="199052" y="1488141"/>
            <a:ext cx="2283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FF7E"/>
              </a:gs>
              <a:gs pos="50000">
                <a:srgbClr val="FFFFB1"/>
              </a:gs>
              <a:gs pos="100000">
                <a:srgbClr val="FFFFD9"/>
              </a:gs>
            </a:gsLst>
            <a:lin ang="13500032" scaled="0"/>
          </a:gradFill>
          <a:ln>
            <a:noFill/>
          </a:ln>
          <a:effectLst>
            <a:outerShdw blurRad="40000" dist="23000" dir="5400000" rotWithShape="0">
              <a:srgbClr val="000000">
                <a:alpha val="349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CAMPOS DE ATUAÇÃO</a:t>
            </a:r>
            <a:endParaRPr/>
          </a:p>
        </p:txBody>
      </p:sp>
      <p:sp>
        <p:nvSpPr>
          <p:cNvPr id="118" name="Google Shape;118;g1ddea190511_1_271"/>
          <p:cNvSpPr/>
          <p:nvPr/>
        </p:nvSpPr>
        <p:spPr>
          <a:xfrm>
            <a:off x="199049" y="2585125"/>
            <a:ext cx="2283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</a:rPr>
              <a:t>CAMPO DA VIDA COTIDIANA</a:t>
            </a:r>
            <a:endParaRPr sz="1800" b="1"/>
          </a:p>
        </p:txBody>
      </p:sp>
      <p:sp>
        <p:nvSpPr>
          <p:cNvPr id="119" name="Google Shape;119;g1ddea190511_1_271"/>
          <p:cNvSpPr/>
          <p:nvPr/>
        </p:nvSpPr>
        <p:spPr>
          <a:xfrm>
            <a:off x="291150" y="4332925"/>
            <a:ext cx="2283900" cy="909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TODOS OS CAMPOS DE ATUAÇÃ</a:t>
            </a:r>
            <a:r>
              <a:rPr lang="pt-BR" sz="1600" b="1"/>
              <a:t>O</a:t>
            </a:r>
            <a:endParaRPr sz="1600"/>
          </a:p>
        </p:txBody>
      </p:sp>
      <p:sp>
        <p:nvSpPr>
          <p:cNvPr id="120" name="Google Shape;120;g1ddea190511_1_271"/>
          <p:cNvSpPr/>
          <p:nvPr/>
        </p:nvSpPr>
        <p:spPr>
          <a:xfrm>
            <a:off x="2776670" y="1488141"/>
            <a:ext cx="2283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B77E"/>
              </a:gs>
              <a:gs pos="50000">
                <a:srgbClr val="FFD1B1"/>
              </a:gs>
              <a:gs pos="100000">
                <a:srgbClr val="FFE7D9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PRÁTICAS DE LINGUAGEM</a:t>
            </a:r>
            <a:endParaRPr/>
          </a:p>
        </p:txBody>
      </p:sp>
      <p:sp>
        <p:nvSpPr>
          <p:cNvPr id="121" name="Google Shape;121;g1ddea190511_1_271"/>
          <p:cNvSpPr/>
          <p:nvPr/>
        </p:nvSpPr>
        <p:spPr>
          <a:xfrm>
            <a:off x="-18600" y="504175"/>
            <a:ext cx="12229200" cy="49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EBBFF"/>
              </a:gs>
              <a:gs pos="50000">
                <a:srgbClr val="B1D2FF"/>
              </a:gs>
              <a:gs pos="100000">
                <a:srgbClr val="D9E7FF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REFERENCIAL CURRICULAR DE LÍNGUA PORTUGUESA</a:t>
            </a:r>
            <a:endParaRPr sz="2400" b="1">
              <a:solidFill>
                <a:srgbClr val="3F3F3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1ddea190511_1_271"/>
          <p:cNvSpPr/>
          <p:nvPr/>
        </p:nvSpPr>
        <p:spPr>
          <a:xfrm>
            <a:off x="2776675" y="2351975"/>
            <a:ext cx="23574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ORALIDADE</a:t>
            </a:r>
            <a:endParaRPr sz="18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3" name="Google Shape;123;g1ddea190511_1_271"/>
          <p:cNvSpPr/>
          <p:nvPr/>
        </p:nvSpPr>
        <p:spPr>
          <a:xfrm>
            <a:off x="5410324" y="1488141"/>
            <a:ext cx="2283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7E7E"/>
              </a:gs>
              <a:gs pos="50000">
                <a:srgbClr val="FFB1B1"/>
              </a:gs>
              <a:gs pos="100000">
                <a:srgbClr val="FFD9D9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OBJETOS DE CONHECIMENTO</a:t>
            </a:r>
            <a:endParaRPr sz="18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1ddea190511_1_271"/>
          <p:cNvSpPr/>
          <p:nvPr/>
        </p:nvSpPr>
        <p:spPr>
          <a:xfrm>
            <a:off x="8043972" y="1488150"/>
            <a:ext cx="3888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87FF"/>
              </a:gs>
              <a:gs pos="50000">
                <a:srgbClr val="FFB4FF"/>
              </a:gs>
              <a:gs pos="100000">
                <a:srgbClr val="FFDA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  <a:latin typeface="Arial"/>
                <a:ea typeface="Arial"/>
                <a:cs typeface="Arial"/>
                <a:sym typeface="Arial"/>
              </a:rPr>
              <a:t>HABILIDADES RELACIONADAS</a:t>
            </a:r>
            <a:endParaRPr sz="18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g1ddea190511_1_271"/>
          <p:cNvSpPr/>
          <p:nvPr/>
        </p:nvSpPr>
        <p:spPr>
          <a:xfrm>
            <a:off x="2739925" y="4288313"/>
            <a:ext cx="23574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ANÁLISE LINGUÍSTICA E SEMIÓTICA </a:t>
            </a:r>
            <a:endParaRPr sz="16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6" name="Google Shape;126;g1ddea190511_1_271"/>
          <p:cNvSpPr/>
          <p:nvPr/>
        </p:nvSpPr>
        <p:spPr>
          <a:xfrm>
            <a:off x="5427800" y="2336763"/>
            <a:ext cx="22839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PRODUÇÃO DE TEXTO ORAL 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7" name="Google Shape;127;g1ddea190511_1_271"/>
          <p:cNvSpPr/>
          <p:nvPr/>
        </p:nvSpPr>
        <p:spPr>
          <a:xfrm>
            <a:off x="2776750" y="3348413"/>
            <a:ext cx="23574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rgbClr val="000000"/>
                </a:solidFill>
                <a:latin typeface="Aharoni"/>
                <a:ea typeface="Aharoni"/>
                <a:cs typeface="Aharoni"/>
                <a:sym typeface="Aharoni"/>
              </a:rPr>
              <a:t>LEITURA E ESCUTA</a:t>
            </a:r>
            <a:endParaRPr sz="16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8" name="Google Shape;128;g1ddea190511_1_271"/>
          <p:cNvSpPr/>
          <p:nvPr/>
        </p:nvSpPr>
        <p:spPr>
          <a:xfrm>
            <a:off x="5436125" y="3340550"/>
            <a:ext cx="22581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ESTRATÉGIA DE LEITURA</a:t>
            </a:r>
            <a:endParaRPr b="1"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PROTOCOLO DE LEITURA </a:t>
            </a:r>
            <a:endParaRPr b="1"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29" name="Google Shape;129;g1ddea190511_1_271"/>
          <p:cNvSpPr/>
          <p:nvPr/>
        </p:nvSpPr>
        <p:spPr>
          <a:xfrm>
            <a:off x="5262188" y="4261575"/>
            <a:ext cx="2583300" cy="8292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CONSTRUÇÃO DO SISTEMA </a:t>
            </a:r>
            <a:endParaRPr b="1">
              <a:latin typeface="Aharoni"/>
              <a:ea typeface="Aharoni"/>
              <a:cs typeface="Aharoni"/>
              <a:sym typeface="Aharon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ALFABÉTICO E DA ORTOGRAFIA 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0" name="Google Shape;130;g1ddea190511_1_271"/>
          <p:cNvSpPr/>
          <p:nvPr/>
        </p:nvSpPr>
        <p:spPr>
          <a:xfrm>
            <a:off x="2685775" y="5228225"/>
            <a:ext cx="23574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latin typeface="Aharoni"/>
                <a:ea typeface="Aharoni"/>
                <a:cs typeface="Aharoni"/>
                <a:sym typeface="Aharoni"/>
              </a:rPr>
              <a:t>ESCRITA (COMPARTILHADA E AUTÔNOMA)</a:t>
            </a:r>
            <a:endParaRPr sz="16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1" name="Google Shape;131;g1ddea190511_1_271"/>
          <p:cNvSpPr/>
          <p:nvPr/>
        </p:nvSpPr>
        <p:spPr>
          <a:xfrm>
            <a:off x="5440700" y="5278975"/>
            <a:ext cx="2258100" cy="7548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CORRESPONDÊNCIA FONEMA/GRAFEMA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2" name="Google Shape;132;g1ddea190511_1_271"/>
          <p:cNvSpPr/>
          <p:nvPr/>
        </p:nvSpPr>
        <p:spPr>
          <a:xfrm>
            <a:off x="8005425" y="2585125"/>
            <a:ext cx="3888900" cy="49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CG.EF01LP19.S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3" name="Google Shape;133;g1ddea190511_1_271"/>
          <p:cNvSpPr/>
          <p:nvPr/>
        </p:nvSpPr>
        <p:spPr>
          <a:xfrm>
            <a:off x="8005425" y="3226925"/>
            <a:ext cx="3888900" cy="49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CG.EF15LP03.S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4" name="Google Shape;134;g1ddea190511_1_271"/>
          <p:cNvSpPr/>
          <p:nvPr/>
        </p:nvSpPr>
        <p:spPr>
          <a:xfrm>
            <a:off x="8005425" y="3876625"/>
            <a:ext cx="3888900" cy="45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CG.EF01LP02.S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5" name="Google Shape;135;g1ddea190511_1_271"/>
          <p:cNvSpPr/>
          <p:nvPr/>
        </p:nvSpPr>
        <p:spPr>
          <a:xfrm>
            <a:off x="8005525" y="4487013"/>
            <a:ext cx="3888900" cy="45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CG.EF01LP07.S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136" name="Google Shape;136;g1ddea190511_1_271"/>
          <p:cNvSpPr/>
          <p:nvPr/>
        </p:nvSpPr>
        <p:spPr>
          <a:xfrm>
            <a:off x="8057775" y="5097413"/>
            <a:ext cx="3888900" cy="4563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9C9C9"/>
              </a:gs>
              <a:gs pos="50000">
                <a:srgbClr val="DCDCDC"/>
              </a:gs>
              <a:gs pos="100000">
                <a:srgbClr val="EDEDED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b="1">
                <a:latin typeface="Aharoni"/>
                <a:ea typeface="Aharoni"/>
                <a:cs typeface="Aharoni"/>
                <a:sym typeface="Aharoni"/>
              </a:rPr>
              <a:t>CG.EF01LP01.S</a:t>
            </a:r>
            <a:endParaRPr sz="1400" b="1">
              <a:solidFill>
                <a:srgbClr val="00000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1ddea190511_1_474"/>
          <p:cNvSpPr/>
          <p:nvPr/>
        </p:nvSpPr>
        <p:spPr>
          <a:xfrm>
            <a:off x="0" y="0"/>
            <a:ext cx="12192000" cy="6474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g1ddea190511_1_474"/>
          <p:cNvSpPr/>
          <p:nvPr/>
        </p:nvSpPr>
        <p:spPr>
          <a:xfrm>
            <a:off x="1" y="5331506"/>
            <a:ext cx="6395100" cy="152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g1ddea190511_1_474"/>
          <p:cNvSpPr/>
          <p:nvPr/>
        </p:nvSpPr>
        <p:spPr>
          <a:xfrm>
            <a:off x="0" y="75900"/>
            <a:ext cx="5559600" cy="49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87FF"/>
              </a:gs>
              <a:gs pos="50000">
                <a:srgbClr val="FFB4FF"/>
              </a:gs>
              <a:gs pos="100000">
                <a:srgbClr val="FFDA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</a:rPr>
              <a:t>TODOS  OS CAMPOS DE ATUAÇÃO-1º ano</a:t>
            </a:r>
            <a:endParaRPr sz="18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4" name="Google Shape;144;g1ddea190511_1_4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22343" y="-571539"/>
            <a:ext cx="544886" cy="6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g1ddea190511_1_474"/>
          <p:cNvSpPr txBox="1"/>
          <p:nvPr/>
        </p:nvSpPr>
        <p:spPr>
          <a:xfrm>
            <a:off x="5722350" y="-45750"/>
            <a:ext cx="63951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Estão compostas por habilidades, que desenvolvem a estruturação da língua.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g1ddea190511_1_47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693151"/>
            <a:ext cx="12191999" cy="5978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dec2a71419_0_0"/>
          <p:cNvSpPr/>
          <p:nvPr/>
        </p:nvSpPr>
        <p:spPr>
          <a:xfrm>
            <a:off x="0" y="0"/>
            <a:ext cx="12192000" cy="647400"/>
          </a:xfrm>
          <a:prstGeom prst="rect">
            <a:avLst/>
          </a:prstGeom>
          <a:solidFill>
            <a:srgbClr val="8DA9DB"/>
          </a:solidFill>
          <a:ln w="12700" cap="flat" cmpd="sng">
            <a:solidFill>
              <a:srgbClr val="31538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1dec2a71419_0_0"/>
          <p:cNvSpPr/>
          <p:nvPr/>
        </p:nvSpPr>
        <p:spPr>
          <a:xfrm>
            <a:off x="1" y="5331506"/>
            <a:ext cx="6395100" cy="1526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1dec2a71419_0_0"/>
          <p:cNvSpPr/>
          <p:nvPr/>
        </p:nvSpPr>
        <p:spPr>
          <a:xfrm>
            <a:off x="14225" y="75900"/>
            <a:ext cx="5559600" cy="4956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FF87FF"/>
              </a:gs>
              <a:gs pos="50000">
                <a:srgbClr val="FFB4FF"/>
              </a:gs>
              <a:gs pos="100000">
                <a:srgbClr val="FFDAFF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0C0C0C"/>
                </a:solidFill>
              </a:rPr>
              <a:t>TODOS  OS CAMPOS DE ATUAÇÃO- 2º ano</a:t>
            </a:r>
            <a:endParaRPr sz="1800" b="1">
              <a:solidFill>
                <a:srgbClr val="0C0C0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4" name="Google Shape;154;g1dec2a71419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73818" y="-571539"/>
            <a:ext cx="544886" cy="647439"/>
          </a:xfrm>
          <a:prstGeom prst="rect">
            <a:avLst/>
          </a:prstGeom>
          <a:noFill/>
          <a:ln>
            <a:noFill/>
          </a:ln>
        </p:spPr>
      </p:pic>
      <p:sp>
        <p:nvSpPr>
          <p:cNvPr id="155" name="Google Shape;155;g1dec2a71419_0_0"/>
          <p:cNvSpPr txBox="1"/>
          <p:nvPr/>
        </p:nvSpPr>
        <p:spPr>
          <a:xfrm>
            <a:off x="5871450" y="-45750"/>
            <a:ext cx="61674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latin typeface="Calibri"/>
                <a:ea typeface="Calibri"/>
                <a:cs typeface="Calibri"/>
                <a:sym typeface="Calibri"/>
              </a:rPr>
              <a:t>Estão compostas por habilidades, que desenvolvem a estruturação da língua.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1dec2a71419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225" y="571500"/>
            <a:ext cx="12191999" cy="623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1ddea190511_1_266"/>
          <p:cNvSpPr txBox="1"/>
          <p:nvPr/>
        </p:nvSpPr>
        <p:spPr>
          <a:xfrm>
            <a:off x="1446275" y="1707725"/>
            <a:ext cx="91137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500">
                <a:solidFill>
                  <a:srgbClr val="660000"/>
                </a:solidFill>
                <a:latin typeface="Calibri"/>
                <a:ea typeface="Calibri"/>
                <a:cs typeface="Calibri"/>
                <a:sym typeface="Calibri"/>
              </a:rPr>
              <a:t>PLANILHA 1º ANO </a:t>
            </a:r>
            <a:endParaRPr sz="4500">
              <a:solidFill>
                <a:srgbClr val="66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g1ddea190511_1_266"/>
          <p:cNvPicPr preferRelativeResize="0"/>
          <p:nvPr/>
        </p:nvPicPr>
        <p:blipFill rotWithShape="1">
          <a:blip r:embed="rId4">
            <a:alphaModFix/>
          </a:blip>
          <a:srcRect t="-5339" b="5340"/>
          <a:stretch/>
        </p:blipFill>
        <p:spPr>
          <a:xfrm>
            <a:off x="2489050" y="2812500"/>
            <a:ext cx="6607102" cy="391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462</Words>
  <Application>Microsoft Office PowerPoint</Application>
  <PresentationFormat>Widescreen</PresentationFormat>
  <Paragraphs>64</Paragraphs>
  <Slides>21</Slides>
  <Notes>21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7" baseType="lpstr">
      <vt:lpstr>Arial Black</vt:lpstr>
      <vt:lpstr>Calibri</vt:lpstr>
      <vt:lpstr>Aharoni</vt:lpstr>
      <vt:lpstr>Comic Sans MS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Daniel Carvalho Corrêa Santos</dc:creator>
  <cp:lastModifiedBy>ANALICE</cp:lastModifiedBy>
  <cp:revision>1</cp:revision>
  <dcterms:created xsi:type="dcterms:W3CDTF">2023-02-27T14:47:46Z</dcterms:created>
  <dcterms:modified xsi:type="dcterms:W3CDTF">2023-03-15T19:00:44Z</dcterms:modified>
</cp:coreProperties>
</file>