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80" r:id="rId6"/>
    <p:sldId id="281" r:id="rId7"/>
    <p:sldId id="288" r:id="rId8"/>
    <p:sldId id="282" r:id="rId9"/>
    <p:sldId id="284" r:id="rId10"/>
    <p:sldId id="285" r:id="rId11"/>
    <p:sldId id="289" r:id="rId12"/>
    <p:sldId id="269" r:id="rId13"/>
    <p:sldId id="293" r:id="rId14"/>
    <p:sldId id="290" r:id="rId15"/>
    <p:sldId id="291" r:id="rId16"/>
    <p:sldId id="294" r:id="rId17"/>
    <p:sldId id="286" r:id="rId18"/>
    <p:sldId id="257" r:id="rId1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AB78121-C140-4618-BC3E-1E57030F3379}">
      <dgm:prSet/>
      <dgm:spPr/>
      <dgm:t>
        <a:bodyPr/>
        <a:lstStyle/>
        <a:p>
          <a:r>
            <a:rPr lang="pt-BR" dirty="0"/>
            <a:t>Referencial Curricular e os Múltiplos contextos escolares</a:t>
          </a:r>
        </a:p>
      </dgm:t>
    </dgm:pt>
    <dgm:pt modelId="{E818604C-942B-4BFA-854E-37AEDE3BB0F3}" type="parTrans" cxnId="{EDAA765B-410A-4AD1-AE17-EF088A6E1D93}">
      <dgm:prSet/>
      <dgm:spPr/>
      <dgm:t>
        <a:bodyPr/>
        <a:lstStyle/>
        <a:p>
          <a:endParaRPr lang="pt-BR"/>
        </a:p>
      </dgm:t>
    </dgm:pt>
    <dgm:pt modelId="{CAF74A0C-9FDB-4A59-92E7-D02F7FB4E61F}" type="sibTrans" cxnId="{EDAA765B-410A-4AD1-AE17-EF088A6E1D93}">
      <dgm:prSet/>
      <dgm:spPr/>
      <dgm:t>
        <a:bodyPr/>
        <a:lstStyle/>
        <a:p>
          <a:endParaRPr lang="pt-BR"/>
        </a:p>
      </dgm:t>
    </dgm:pt>
    <dgm:pt modelId="{49B3605B-4F96-4B99-A583-F2A07F6CE99F}">
      <dgm:prSet/>
      <dgm:spPr/>
      <dgm:t>
        <a:bodyPr/>
        <a:lstStyle/>
        <a:p>
          <a:r>
            <a:rPr lang="pt-BR" dirty="0"/>
            <a:t>Referencial Curricular e o Plano  de Ensino Anual</a:t>
          </a:r>
        </a:p>
      </dgm:t>
    </dgm:pt>
    <dgm:pt modelId="{1651ADCD-A87C-41ED-B117-C56BCCA0CBFD}" type="parTrans" cxnId="{A5F3D506-58BE-4040-BD6A-1682766D210F}">
      <dgm:prSet/>
      <dgm:spPr/>
      <dgm:t>
        <a:bodyPr/>
        <a:lstStyle/>
        <a:p>
          <a:endParaRPr lang="pt-BR"/>
        </a:p>
      </dgm:t>
    </dgm:pt>
    <dgm:pt modelId="{677DD992-1EC8-48D8-8033-FE1ADC7B19E1}" type="sibTrans" cxnId="{A5F3D506-58BE-4040-BD6A-1682766D210F}">
      <dgm:prSet/>
      <dgm:spPr/>
      <dgm:t>
        <a:bodyPr/>
        <a:lstStyle/>
        <a:p>
          <a:endParaRPr lang="pt-BR"/>
        </a:p>
      </dgm:t>
    </dgm:pt>
    <dgm:pt modelId="{42367CF3-D542-4F0D-B54D-F22B6E1FA2E1}">
      <dgm:prSet/>
      <dgm:spPr/>
      <dgm:t>
        <a:bodyPr/>
        <a:lstStyle/>
        <a:p>
          <a:r>
            <a:rPr lang="pt-BR" dirty="0"/>
            <a:t>Referencial Curricular e o Plano de Aula</a:t>
          </a:r>
        </a:p>
      </dgm:t>
    </dgm:pt>
    <dgm:pt modelId="{12201310-48F3-4C0F-B32B-A0A788AD0F60}" type="parTrans" cxnId="{5E0AAA2E-89C3-4251-9CE8-F9A7EE192CCE}">
      <dgm:prSet/>
      <dgm:spPr/>
      <dgm:t>
        <a:bodyPr/>
        <a:lstStyle/>
        <a:p>
          <a:endParaRPr lang="pt-BR"/>
        </a:p>
      </dgm:t>
    </dgm:pt>
    <dgm:pt modelId="{D07E285D-22E9-441D-B233-ABAA67537793}" type="sibTrans" cxnId="{5E0AAA2E-89C3-4251-9CE8-F9A7EE192CCE}">
      <dgm:prSet/>
      <dgm:spPr/>
      <dgm:t>
        <a:bodyPr/>
        <a:lstStyle/>
        <a:p>
          <a:endParaRPr lang="pt-BR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9CF9E18D-18A2-4AAB-8BD9-B665A9626272}" type="pres">
      <dgm:prSet presAssocID="{2AB78121-C140-4618-BC3E-1E57030F33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7A3530-D072-4E46-9BA3-1CBED91D6DBA}" type="pres">
      <dgm:prSet presAssocID="{CAF74A0C-9FDB-4A59-92E7-D02F7FB4E61F}" presName="spacer" presStyleCnt="0"/>
      <dgm:spPr/>
    </dgm:pt>
    <dgm:pt modelId="{1FBD259B-590E-4C57-A43E-69F9B258D7F8}" type="pres">
      <dgm:prSet presAssocID="{49B3605B-4F96-4B99-A583-F2A07F6CE9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BC863D-D332-45AE-929F-DD164082BA48}" type="pres">
      <dgm:prSet presAssocID="{677DD992-1EC8-48D8-8033-FE1ADC7B19E1}" presName="spacer" presStyleCnt="0"/>
      <dgm:spPr/>
    </dgm:pt>
    <dgm:pt modelId="{5C9C7229-36E7-4002-88B7-3BB0CF14031D}" type="pres">
      <dgm:prSet presAssocID="{42367CF3-D542-4F0D-B54D-F22B6E1FA2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F3D506-58BE-4040-BD6A-1682766D210F}" srcId="{64DCA8EF-71D4-431B-BBC1-732BEE94D42A}" destId="{49B3605B-4F96-4B99-A583-F2A07F6CE99F}" srcOrd="1" destOrd="0" parTransId="{1651ADCD-A87C-41ED-B117-C56BCCA0CBFD}" sibTransId="{677DD992-1EC8-48D8-8033-FE1ADC7B19E1}"/>
    <dgm:cxn modelId="{11F1B924-DF00-4597-B435-C2481F8A3376}" type="presOf" srcId="{42367CF3-D542-4F0D-B54D-F22B6E1FA2E1}" destId="{5C9C7229-36E7-4002-88B7-3BB0CF14031D}" srcOrd="0" destOrd="0" presId="urn:microsoft.com/office/officeart/2005/8/layout/vList2"/>
    <dgm:cxn modelId="{5E0AAA2E-89C3-4251-9CE8-F9A7EE192CCE}" srcId="{64DCA8EF-71D4-431B-BBC1-732BEE94D42A}" destId="{42367CF3-D542-4F0D-B54D-F22B6E1FA2E1}" srcOrd="2" destOrd="0" parTransId="{12201310-48F3-4C0F-B32B-A0A788AD0F60}" sibTransId="{D07E285D-22E9-441D-B233-ABAA67537793}"/>
    <dgm:cxn modelId="{EDAA765B-410A-4AD1-AE17-EF088A6E1D93}" srcId="{64DCA8EF-71D4-431B-BBC1-732BEE94D42A}" destId="{2AB78121-C140-4618-BC3E-1E57030F3379}" srcOrd="0" destOrd="0" parTransId="{E818604C-942B-4BFA-854E-37AEDE3BB0F3}" sibTransId="{CAF74A0C-9FDB-4A59-92E7-D02F7FB4E61F}"/>
    <dgm:cxn modelId="{4EA82BB5-C05E-4E6C-B6D0-483727CEABA0}" type="presOf" srcId="{2AB78121-C140-4618-BC3E-1E57030F3379}" destId="{9CF9E18D-18A2-4AAB-8BD9-B665A9626272}" srcOrd="0" destOrd="0" presId="urn:microsoft.com/office/officeart/2005/8/layout/vList2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8BCC22D0-B599-4700-90D5-50C0277A4F4F}" type="presOf" srcId="{49B3605B-4F96-4B99-A583-F2A07F6CE99F}" destId="{1FBD259B-590E-4C57-A43E-69F9B258D7F8}" srcOrd="0" destOrd="0" presId="urn:microsoft.com/office/officeart/2005/8/layout/vList2"/>
    <dgm:cxn modelId="{DAB00392-E948-42F1-A81F-7EF3B0C81A89}" type="presParOf" srcId="{30EF4157-20C0-4981-98B1-A2A0A329350C}" destId="{9CF9E18D-18A2-4AAB-8BD9-B665A9626272}" srcOrd="0" destOrd="0" presId="urn:microsoft.com/office/officeart/2005/8/layout/vList2"/>
    <dgm:cxn modelId="{77384B38-F263-4F63-AEAC-2F02EB46A56C}" type="presParOf" srcId="{30EF4157-20C0-4981-98B1-A2A0A329350C}" destId="{427A3530-D072-4E46-9BA3-1CBED91D6DBA}" srcOrd="1" destOrd="0" presId="urn:microsoft.com/office/officeart/2005/8/layout/vList2"/>
    <dgm:cxn modelId="{96D4DAA9-C3CD-42EB-9789-6A47C8468079}" type="presParOf" srcId="{30EF4157-20C0-4981-98B1-A2A0A329350C}" destId="{1FBD259B-590E-4C57-A43E-69F9B258D7F8}" srcOrd="2" destOrd="0" presId="urn:microsoft.com/office/officeart/2005/8/layout/vList2"/>
    <dgm:cxn modelId="{180B5ECF-AC50-4941-9BEA-43AEE48FAFF1}" type="presParOf" srcId="{30EF4157-20C0-4981-98B1-A2A0A329350C}" destId="{F7BC863D-D332-45AE-929F-DD164082BA48}" srcOrd="3" destOrd="0" presId="urn:microsoft.com/office/officeart/2005/8/layout/vList2"/>
    <dgm:cxn modelId="{723CFFAE-1EDE-4686-8F3A-722D9D0F8EDA}" type="presParOf" srcId="{30EF4157-20C0-4981-98B1-A2A0A329350C}" destId="{5C9C7229-36E7-4002-88B7-3BB0CF1403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AB78121-C140-4618-BC3E-1E57030F3379}">
      <dgm:prSet custT="1"/>
      <dgm:spPr/>
      <dgm:t>
        <a:bodyPr/>
        <a:lstStyle/>
        <a:p>
          <a:pPr algn="ctr"/>
          <a:r>
            <a:rPr lang="pt-BR" sz="2400" b="1" dirty="0">
              <a:latin typeface="Arial" panose="020B0604020202020204" pitchFamily="34" charset="0"/>
              <a:cs typeface="Arial" panose="020B0604020202020204" pitchFamily="34" charset="0"/>
            </a:rPr>
            <a:t>Referencial Curricular e os Múltiplos contextos escolares</a:t>
          </a:r>
        </a:p>
      </dgm:t>
    </dgm:pt>
    <dgm:pt modelId="{E818604C-942B-4BFA-854E-37AEDE3BB0F3}" type="parTrans" cxnId="{EDAA765B-410A-4AD1-AE17-EF088A6E1D93}">
      <dgm:prSet/>
      <dgm:spPr/>
      <dgm:t>
        <a:bodyPr/>
        <a:lstStyle/>
        <a:p>
          <a:endParaRPr lang="pt-BR"/>
        </a:p>
      </dgm:t>
    </dgm:pt>
    <dgm:pt modelId="{CAF74A0C-9FDB-4A59-92E7-D02F7FB4E61F}" type="sibTrans" cxnId="{EDAA765B-410A-4AD1-AE17-EF088A6E1D93}">
      <dgm:prSet/>
      <dgm:spPr/>
      <dgm:t>
        <a:bodyPr/>
        <a:lstStyle/>
        <a:p>
          <a:endParaRPr lang="pt-BR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9CF9E18D-18A2-4AAB-8BD9-B665A9626272}" type="pres">
      <dgm:prSet presAssocID="{2AB78121-C140-4618-BC3E-1E57030F3379}" presName="parentText" presStyleLbl="node1" presStyleIdx="0" presStyleCnt="1" custScaleY="67174" custLinFactNeighborY="34117">
        <dgm:presLayoutVars>
          <dgm:chMax val="0"/>
          <dgm:bulletEnabled val="1"/>
        </dgm:presLayoutVars>
      </dgm:prSet>
      <dgm:spPr/>
    </dgm:pt>
  </dgm:ptLst>
  <dgm:cxnLst>
    <dgm:cxn modelId="{EDAA765B-410A-4AD1-AE17-EF088A6E1D93}" srcId="{64DCA8EF-71D4-431B-BBC1-732BEE94D42A}" destId="{2AB78121-C140-4618-BC3E-1E57030F3379}" srcOrd="0" destOrd="0" parTransId="{E818604C-942B-4BFA-854E-37AEDE3BB0F3}" sibTransId="{CAF74A0C-9FDB-4A59-92E7-D02F7FB4E61F}"/>
    <dgm:cxn modelId="{4EA82BB5-C05E-4E6C-B6D0-483727CEABA0}" type="presOf" srcId="{2AB78121-C140-4618-BC3E-1E57030F3379}" destId="{9CF9E18D-18A2-4AAB-8BD9-B665A9626272}" srcOrd="0" destOrd="0" presId="urn:microsoft.com/office/officeart/2005/8/layout/vList2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DAB00392-E948-42F1-A81F-7EF3B0C81A89}" type="presParOf" srcId="{30EF4157-20C0-4981-98B1-A2A0A329350C}" destId="{9CF9E18D-18A2-4AAB-8BD9-B665A96262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9B3605B-4F96-4B99-A583-F2A07F6CE99F}">
      <dgm:prSet/>
      <dgm:spPr>
        <a:gradFill flip="none" rotWithShape="0">
          <a:gsLst>
            <a:gs pos="0">
              <a:srgbClr val="CCFF99">
                <a:shade val="30000"/>
                <a:satMod val="115000"/>
              </a:srgbClr>
            </a:gs>
            <a:gs pos="50000">
              <a:srgbClr val="CCFF99">
                <a:shade val="67500"/>
                <a:satMod val="115000"/>
              </a:srgbClr>
            </a:gs>
            <a:gs pos="100000">
              <a:srgbClr val="CCFF99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pPr algn="ctr"/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Referencial Curricular e o Plano de Ensino Anual</a:t>
          </a:r>
        </a:p>
      </dgm:t>
    </dgm:pt>
    <dgm:pt modelId="{1651ADCD-A87C-41ED-B117-C56BCCA0CBFD}" type="parTrans" cxnId="{A5F3D506-58BE-4040-BD6A-1682766D210F}">
      <dgm:prSet/>
      <dgm:spPr/>
      <dgm:t>
        <a:bodyPr/>
        <a:lstStyle/>
        <a:p>
          <a:endParaRPr lang="pt-BR"/>
        </a:p>
      </dgm:t>
    </dgm:pt>
    <dgm:pt modelId="{677DD992-1EC8-48D8-8033-FE1ADC7B19E1}" type="sibTrans" cxnId="{A5F3D506-58BE-4040-BD6A-1682766D210F}">
      <dgm:prSet/>
      <dgm:spPr/>
      <dgm:t>
        <a:bodyPr/>
        <a:lstStyle/>
        <a:p>
          <a:endParaRPr lang="pt-BR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1FBD259B-590E-4C57-A43E-69F9B258D7F8}" type="pres">
      <dgm:prSet presAssocID="{49B3605B-4F96-4B99-A583-F2A07F6CE99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5F3D506-58BE-4040-BD6A-1682766D210F}" srcId="{64DCA8EF-71D4-431B-BBC1-732BEE94D42A}" destId="{49B3605B-4F96-4B99-A583-F2A07F6CE99F}" srcOrd="0" destOrd="0" parTransId="{1651ADCD-A87C-41ED-B117-C56BCCA0CBFD}" sibTransId="{677DD992-1EC8-48D8-8033-FE1ADC7B19E1}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8BCC22D0-B599-4700-90D5-50C0277A4F4F}" type="presOf" srcId="{49B3605B-4F96-4B99-A583-F2A07F6CE99F}" destId="{1FBD259B-590E-4C57-A43E-69F9B258D7F8}" srcOrd="0" destOrd="0" presId="urn:microsoft.com/office/officeart/2005/8/layout/vList2"/>
    <dgm:cxn modelId="{96D4DAA9-C3CD-42EB-9789-6A47C8468079}" type="presParOf" srcId="{30EF4157-20C0-4981-98B1-A2A0A329350C}" destId="{1FBD259B-590E-4C57-A43E-69F9B258D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CA8EF-71D4-431B-BBC1-732BEE94D42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2367CF3-D542-4F0D-B54D-F22B6E1FA2E1}">
      <dgm:prSet custT="1"/>
      <dgm:spPr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2870" tIns="102870" rIns="102870" bIns="102870" numCol="1" spcCol="1270" anchor="ctr" anchorCtr="0"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Referencial Curricular e o Plano de Aula</a:t>
          </a:r>
        </a:p>
      </dgm:t>
    </dgm:pt>
    <dgm:pt modelId="{12201310-48F3-4C0F-B32B-A0A788AD0F60}" type="parTrans" cxnId="{5E0AAA2E-89C3-4251-9CE8-F9A7EE192CCE}">
      <dgm:prSet/>
      <dgm:spPr/>
      <dgm:t>
        <a:bodyPr/>
        <a:lstStyle/>
        <a:p>
          <a:endParaRPr lang="pt-BR" b="1"/>
        </a:p>
      </dgm:t>
    </dgm:pt>
    <dgm:pt modelId="{D07E285D-22E9-441D-B233-ABAA67537793}" type="sibTrans" cxnId="{5E0AAA2E-89C3-4251-9CE8-F9A7EE192CCE}">
      <dgm:prSet/>
      <dgm:spPr/>
      <dgm:t>
        <a:bodyPr/>
        <a:lstStyle/>
        <a:p>
          <a:endParaRPr lang="pt-BR" b="1"/>
        </a:p>
      </dgm:t>
    </dgm:pt>
    <dgm:pt modelId="{30EF4157-20C0-4981-98B1-A2A0A329350C}" type="pres">
      <dgm:prSet presAssocID="{64DCA8EF-71D4-431B-BBC1-732BEE94D42A}" presName="linear" presStyleCnt="0">
        <dgm:presLayoutVars>
          <dgm:animLvl val="lvl"/>
          <dgm:resizeHandles val="exact"/>
        </dgm:presLayoutVars>
      </dgm:prSet>
      <dgm:spPr/>
    </dgm:pt>
    <dgm:pt modelId="{5C9C7229-36E7-4002-88B7-3BB0CF14031D}" type="pres">
      <dgm:prSet presAssocID="{42367CF3-D542-4F0D-B54D-F22B6E1FA2E1}" presName="parentText" presStyleLbl="node1" presStyleIdx="0" presStyleCnt="1" custLinFactNeighborX="43495" custLinFactNeighborY="-1629">
        <dgm:presLayoutVars>
          <dgm:chMax val="0"/>
          <dgm:bulletEnabled val="1"/>
        </dgm:presLayoutVars>
      </dgm:prSet>
      <dgm:spPr>
        <a:xfrm>
          <a:off x="0" y="1118"/>
          <a:ext cx="11762913" cy="631800"/>
        </a:xfrm>
        <a:prstGeom prst="roundRect">
          <a:avLst/>
        </a:prstGeom>
      </dgm:spPr>
    </dgm:pt>
  </dgm:ptLst>
  <dgm:cxnLst>
    <dgm:cxn modelId="{11F1B924-DF00-4597-B435-C2481F8A3376}" type="presOf" srcId="{42367CF3-D542-4F0D-B54D-F22B6E1FA2E1}" destId="{5C9C7229-36E7-4002-88B7-3BB0CF14031D}" srcOrd="0" destOrd="0" presId="urn:microsoft.com/office/officeart/2005/8/layout/vList2"/>
    <dgm:cxn modelId="{5E0AAA2E-89C3-4251-9CE8-F9A7EE192CCE}" srcId="{64DCA8EF-71D4-431B-BBC1-732BEE94D42A}" destId="{42367CF3-D542-4F0D-B54D-F22B6E1FA2E1}" srcOrd="0" destOrd="0" parTransId="{12201310-48F3-4C0F-B32B-A0A788AD0F60}" sibTransId="{D07E285D-22E9-441D-B233-ABAA67537793}"/>
    <dgm:cxn modelId="{E6C4E0C6-FFAC-4BD4-83E8-7F7F95B01CC5}" type="presOf" srcId="{64DCA8EF-71D4-431B-BBC1-732BEE94D42A}" destId="{30EF4157-20C0-4981-98B1-A2A0A329350C}" srcOrd="0" destOrd="0" presId="urn:microsoft.com/office/officeart/2005/8/layout/vList2"/>
    <dgm:cxn modelId="{723CFFAE-1EDE-4686-8F3A-722D9D0F8EDA}" type="presParOf" srcId="{30EF4157-20C0-4981-98B1-A2A0A329350C}" destId="{5C9C7229-36E7-4002-88B7-3BB0CF140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9E18D-18A2-4AAB-8BD9-B665A9626272}">
      <dsp:nvSpPr>
        <dsp:cNvPr id="0" name=""/>
        <dsp:cNvSpPr/>
      </dsp:nvSpPr>
      <dsp:spPr>
        <a:xfrm>
          <a:off x="0" y="180404"/>
          <a:ext cx="8309499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Referencial Curricular e os Múltiplos contextos escolares</a:t>
          </a:r>
        </a:p>
      </dsp:txBody>
      <dsp:txXfrm>
        <a:off x="31613" y="212017"/>
        <a:ext cx="8246273" cy="584369"/>
      </dsp:txXfrm>
    </dsp:sp>
    <dsp:sp modelId="{1FBD259B-590E-4C57-A43E-69F9B258D7F8}">
      <dsp:nvSpPr>
        <dsp:cNvPr id="0" name=""/>
        <dsp:cNvSpPr/>
      </dsp:nvSpPr>
      <dsp:spPr>
        <a:xfrm>
          <a:off x="0" y="905759"/>
          <a:ext cx="8309499" cy="64759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Referencial Curricular e o Plano  de Ensino Anual</a:t>
          </a:r>
        </a:p>
      </dsp:txBody>
      <dsp:txXfrm>
        <a:off x="31613" y="937372"/>
        <a:ext cx="8246273" cy="584369"/>
      </dsp:txXfrm>
    </dsp:sp>
    <dsp:sp modelId="{5C9C7229-36E7-4002-88B7-3BB0CF14031D}">
      <dsp:nvSpPr>
        <dsp:cNvPr id="0" name=""/>
        <dsp:cNvSpPr/>
      </dsp:nvSpPr>
      <dsp:spPr>
        <a:xfrm>
          <a:off x="0" y="1631115"/>
          <a:ext cx="8309499" cy="64759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Referencial Curricular e o Plano de Aula</a:t>
          </a:r>
        </a:p>
      </dsp:txBody>
      <dsp:txXfrm>
        <a:off x="31613" y="1662728"/>
        <a:ext cx="8246273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9E18D-18A2-4AAB-8BD9-B665A9626272}">
      <dsp:nvSpPr>
        <dsp:cNvPr id="0" name=""/>
        <dsp:cNvSpPr/>
      </dsp:nvSpPr>
      <dsp:spPr>
        <a:xfrm>
          <a:off x="0" y="599"/>
          <a:ext cx="11383347" cy="6777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Referencial Curricular e os Múltiplos contextos escolares</a:t>
          </a:r>
        </a:p>
      </dsp:txBody>
      <dsp:txXfrm>
        <a:off x="33085" y="33684"/>
        <a:ext cx="11317177" cy="611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D259B-590E-4C57-A43E-69F9B258D7F8}">
      <dsp:nvSpPr>
        <dsp:cNvPr id="0" name=""/>
        <dsp:cNvSpPr/>
      </dsp:nvSpPr>
      <dsp:spPr>
        <a:xfrm>
          <a:off x="0" y="8535"/>
          <a:ext cx="10848514" cy="561599"/>
        </a:xfrm>
        <a:prstGeom prst="roundRect">
          <a:avLst/>
        </a:prstGeom>
        <a:gradFill flip="none" rotWithShape="0">
          <a:gsLst>
            <a:gs pos="0">
              <a:srgbClr val="CCFF99">
                <a:shade val="30000"/>
                <a:satMod val="115000"/>
              </a:srgbClr>
            </a:gs>
            <a:gs pos="50000">
              <a:srgbClr val="CCFF99">
                <a:shade val="67500"/>
                <a:satMod val="115000"/>
              </a:srgbClr>
            </a:gs>
            <a:gs pos="100000">
              <a:srgbClr val="CCFF99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Referencial Curricular e o Plano de Ensino Anual</a:t>
          </a:r>
        </a:p>
      </dsp:txBody>
      <dsp:txXfrm>
        <a:off x="27415" y="35950"/>
        <a:ext cx="10793684" cy="506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C7229-36E7-4002-88B7-3BB0CF14031D}">
      <dsp:nvSpPr>
        <dsp:cNvPr id="0" name=""/>
        <dsp:cNvSpPr/>
      </dsp:nvSpPr>
      <dsp:spPr>
        <a:xfrm>
          <a:off x="0" y="0"/>
          <a:ext cx="11762913" cy="617760"/>
        </a:xfrm>
        <a:prstGeom prst="round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Referencial Curricular e o Plano de Aula</a:t>
          </a:r>
        </a:p>
      </dsp:txBody>
      <dsp:txXfrm>
        <a:off x="30157" y="30157"/>
        <a:ext cx="11702599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4BA38-A567-ABF9-71B3-5D71AA23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B06-7FBD-4003-A962-4CAAE20B7496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8CC0F-822B-E4FF-8BA5-FB0A21CE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259577-8F9A-6AE4-9227-7F5F4DC1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D4274-7E24-4672-8930-C5B425AF15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79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52744C-F89C-C45E-FC97-0D337FA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C1A5-A03C-42F0-AB58-395520A59351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D0D7E4-D6F5-B968-424E-5C2D9080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5A01D-2519-A5B7-C564-FE972242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051FF-7A85-47BB-97AA-83973CEAFE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192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5EF5E7-9393-7B53-B4FF-174EB032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8C6B-E36B-40B4-AD38-D30654D1C5CF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0853F-2F91-1D12-CB20-293FBA5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6FDC70-57A0-7DDB-C60E-BB7AE8C5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F9ABA-D16C-4739-907E-A54437011E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81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9072BB5-0420-5EAE-6674-9A50DD790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234FA06-C4AA-0A94-52EC-E79656C90A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13A9-159B-4A89-87BB-DFC195C15C4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6A9D8EB2-4526-B8B5-ECF8-7F025BAC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2A0F3-A185-45C3-BACA-23A05255C5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415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7475980-D6D4-56F3-FB2A-F7B457D69F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6B59B427-E1B2-FD02-0107-6B7C5C84AA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CBC6-0E11-4880-9372-C691A7E36B6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055EEE1-24FA-808B-FB3E-E540D633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2E00F-9FBD-4914-91C1-3D3BBEDB88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873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B91D4F7-030B-EBFA-93C2-86D2B1000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826DF87-0615-691F-6BFF-6E3203960C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7DA7-CBB5-4F66-965E-18DFDC1DB68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FAA877D0-E40F-1210-81E8-61F332A4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95AC1-6BDA-4172-B6C8-481A5BB04B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814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D79CB0C1-E6AE-89A7-12F6-FCBD8ECC2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8B479A78-22FA-9E44-C254-E0EA37DD4A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7BC4-BBF3-4395-A526-2CDCF29A290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8408A01-339C-CCC4-5352-CABD62B4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FAC64-AB8B-4328-84DB-BDB8B4CB8B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555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94D7F832-8044-5FDA-4AD7-8E85B75D53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CD3E4F39-47A2-9D31-9471-0CF15072A3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0481F8-69D4-4460-8866-6798ED3B95E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E343003-7DFB-C677-E3C6-8DC413D5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0643-C2E9-467B-9846-69454749EE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83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519DA0-1040-C2F4-C4CC-4DD42671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8889-8305-460B-8FDD-83D1B7EFEC69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2BFE3A-6D8E-BC34-467E-76422BAB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F6280D-EAF6-AF24-E37D-47F9E8DB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1616-A45A-483D-B86B-F05F5E4F43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38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C7D19A-18DB-382A-B13D-3557532D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F2EF-6E2C-4198-9962-929328E73E53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890973-E68B-32D7-FBA6-6D332292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06113D-2E8A-CF62-E097-2D0F2BE7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340E-100B-4BD8-848F-445B88D60E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52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759A998-665A-8564-8B6D-EFFC03CF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68CA-74B1-4C93-9098-27C35005735E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5AD651A-DDF1-1BF6-618B-5D92B9C2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88325D0-29F2-800C-58E9-407B6CB9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0CB0F-847C-4F94-AA22-E32482CCDE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915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61B9C6E3-A785-B265-7D0B-CC140981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C890-19E1-402B-A332-85C2B65CEB4D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5970B84-C620-33DF-06E1-7EDB71E6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CF42610-7D05-94E5-3BD7-2CD652D9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1BFE-296A-4836-BAFA-AE039834D9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023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CE6F7A9-BA59-176A-5CD0-9B6D48CB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1E3C-6CCB-4A8E-8AFD-096736749B64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12EBC18-1E32-D9FA-E4E3-A8E9C873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740001D-BC69-7815-8901-068695A3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0E194-EDEA-49E0-801F-B9F41F1F4C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594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5DB44D16-E239-A6C4-73EF-091167DC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59D3-C105-49D1-B159-A62F93DE6036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E63A7FC-7E5C-3874-B38C-EFC81751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306CF3F3-BC3C-231A-8DBD-697F298D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48D35-BE76-4577-981F-1ACC15A9AB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846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920BCFC-5C92-8277-9EBD-0182DCE1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0405-AFAC-4873-87E2-982B93E099D2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7F9D6F1-AA36-5218-78D5-DE350480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B75D4F5-FC8E-C44F-F820-35766687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19EC-05B1-49CC-8347-ED0AD96AE5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22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01FE9C6-3152-729D-69A6-5F759539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D926-22DA-4092-A055-FDFDD016CFFD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C31C06D-0B07-C03B-6C5A-8960D368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2F3E4E9-ADA2-9194-35E1-852C97DC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B469F-8D2F-4FF9-8B77-D658901C81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85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A7C2A024-D965-DBD6-FFDA-F8A605012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181EDE4-9538-9C79-B839-1B1DE6B69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65CFDA-16D7-B930-A88D-718DB754E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B9366-53A6-4980-BD18-4912D1AE738C}" type="datetimeFigureOut">
              <a:rPr lang="pt-BR"/>
              <a:pPr>
                <a:defRPr/>
              </a:pPr>
              <a:t>10/03/2023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4433E4-BA63-5682-1B3C-D9343A438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6D578B-52BB-D225-58C0-C5A4BAB15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D644686-6433-478F-955C-5172B97202F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>
            <a:extLst>
              <a:ext uri="{FF2B5EF4-FFF2-40B4-BE49-F238E27FC236}">
                <a16:creationId xmlns:a16="http://schemas.microsoft.com/office/drawing/2014/main" id="{44E38D85-C04B-5FDB-651B-2AA0B5320986}"/>
              </a:ext>
            </a:extLst>
          </p:cNvPr>
          <p:cNvSpPr>
            <a:spLocks/>
          </p:cNvSpPr>
          <p:nvPr/>
        </p:nvSpPr>
        <p:spPr bwMode="auto">
          <a:xfrm>
            <a:off x="6946900" y="6200775"/>
            <a:ext cx="4273550" cy="0"/>
          </a:xfrm>
          <a:custGeom>
            <a:avLst/>
            <a:gdLst>
              <a:gd name="T0" fmla="*/ 0 w 4273550"/>
              <a:gd name="T1" fmla="*/ 4273334 w 4273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273550">
                <a:moveTo>
                  <a:pt x="0" y="0"/>
                </a:moveTo>
                <a:lnTo>
                  <a:pt x="4273334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2051" name="bg object 17">
            <a:extLst>
              <a:ext uri="{FF2B5EF4-FFF2-40B4-BE49-F238E27FC236}">
                <a16:creationId xmlns:a16="http://schemas.microsoft.com/office/drawing/2014/main" id="{DC4DEEA1-C677-CAD2-5A10-7ED84741F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788025"/>
            <a:ext cx="10636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bg object 18">
            <a:extLst>
              <a:ext uri="{FF2B5EF4-FFF2-40B4-BE49-F238E27FC236}">
                <a16:creationId xmlns:a16="http://schemas.microsoft.com/office/drawing/2014/main" id="{C4B4C84A-BE0C-AD27-0767-30CB208A8A1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828675"/>
          </a:xfrm>
          <a:custGeom>
            <a:avLst/>
            <a:gdLst>
              <a:gd name="T0" fmla="*/ 12191999 w 12192000"/>
              <a:gd name="T1" fmla="*/ 0 h 829310"/>
              <a:gd name="T2" fmla="*/ 0 w 12192000"/>
              <a:gd name="T3" fmla="*/ 0 h 829310"/>
              <a:gd name="T4" fmla="*/ 0 w 12192000"/>
              <a:gd name="T5" fmla="*/ 824622 h 829310"/>
              <a:gd name="T6" fmla="*/ 12191999 w 12192000"/>
              <a:gd name="T7" fmla="*/ 824622 h 829310"/>
              <a:gd name="T8" fmla="*/ 12191999 w 12192000"/>
              <a:gd name="T9" fmla="*/ 0 h 829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829310">
                <a:moveTo>
                  <a:pt x="12191999" y="0"/>
                </a:moveTo>
                <a:lnTo>
                  <a:pt x="0" y="0"/>
                </a:lnTo>
                <a:lnTo>
                  <a:pt x="0" y="829055"/>
                </a:lnTo>
                <a:lnTo>
                  <a:pt x="12191999" y="829055"/>
                </a:lnTo>
                <a:lnTo>
                  <a:pt x="12191999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053" name="bg object 19">
            <a:extLst>
              <a:ext uri="{FF2B5EF4-FFF2-40B4-BE49-F238E27FC236}">
                <a16:creationId xmlns:a16="http://schemas.microsoft.com/office/drawing/2014/main" id="{86A13664-741B-687E-9203-7180A9ECF15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828675"/>
          </a:xfrm>
          <a:custGeom>
            <a:avLst/>
            <a:gdLst>
              <a:gd name="T0" fmla="*/ 0 w 12192000"/>
              <a:gd name="T1" fmla="*/ 0 h 829310"/>
              <a:gd name="T2" fmla="*/ 12192000 w 12192000"/>
              <a:gd name="T3" fmla="*/ 0 h 829310"/>
              <a:gd name="T4" fmla="*/ 12192000 w 12192000"/>
              <a:gd name="T5" fmla="*/ 824623 h 829310"/>
              <a:gd name="T6" fmla="*/ 0 w 12192000"/>
              <a:gd name="T7" fmla="*/ 824623 h 829310"/>
              <a:gd name="T8" fmla="*/ 0 w 12192000"/>
              <a:gd name="T9" fmla="*/ 0 h 829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0" h="829310">
                <a:moveTo>
                  <a:pt x="0" y="0"/>
                </a:moveTo>
                <a:lnTo>
                  <a:pt x="12192000" y="0"/>
                </a:lnTo>
                <a:lnTo>
                  <a:pt x="12192000" y="829056"/>
                </a:lnTo>
                <a:lnTo>
                  <a:pt x="0" y="829056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153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054" name="Holder 2">
            <a:extLst>
              <a:ext uri="{FF2B5EF4-FFF2-40B4-BE49-F238E27FC236}">
                <a16:creationId xmlns:a16="http://schemas.microsoft.com/office/drawing/2014/main" id="{77E4041C-08C8-A7AC-EC98-D37B213CD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17713" y="198438"/>
            <a:ext cx="81565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altLang="pt-BR"/>
          </a:p>
        </p:txBody>
      </p:sp>
      <p:sp>
        <p:nvSpPr>
          <p:cNvPr id="2055" name="Holder 3">
            <a:extLst>
              <a:ext uri="{FF2B5EF4-FFF2-40B4-BE49-F238E27FC236}">
                <a16:creationId xmlns:a16="http://schemas.microsoft.com/office/drawing/2014/main" id="{B2B47463-A512-6158-0EB7-60F151900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89113" y="2098675"/>
            <a:ext cx="86137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altLang="pt-BR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F1AF22E-F764-05A9-A2F2-268AA6A499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295C1DB-35D8-1488-DB91-788854D1199A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FC0DA-5FC9-4200-ADA1-D5B826F4ACFA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5194E14-8C59-5B1A-69DA-E8AB84E4A1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A2672CD8-320F-4B75-A56D-3BF8BDACA1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jpe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.xml"/><Relationship Id="rId5" Type="http://schemas.openxmlformats.org/officeDocument/2006/relationships/image" Target="../media/image18.jpe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4.xml"/><Relationship Id="rId5" Type="http://schemas.openxmlformats.org/officeDocument/2006/relationships/image" Target="../media/image18.jpeg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>
            <a:extLst>
              <a:ext uri="{FF2B5EF4-FFF2-40B4-BE49-F238E27FC236}">
                <a16:creationId xmlns:a16="http://schemas.microsoft.com/office/drawing/2014/main" id="{318C5280-C6D6-8029-08C1-92E5EDB2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81" y="2955925"/>
            <a:ext cx="8341439" cy="156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75" rIns="0" bIns="0">
            <a:spAutoFit/>
          </a:bodyPr>
          <a:lstStyle>
            <a:lvl1pPr marL="55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pt-BR" sz="3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REFERENCIAL CURRICULAR REME UM ESTUDO EM AÇÃO</a:t>
            </a:r>
            <a:endParaRPr lang="pt-BR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object 4">
            <a:extLst>
              <a:ext uri="{FF2B5EF4-FFF2-40B4-BE49-F238E27FC236}">
                <a16:creationId xmlns:a16="http://schemas.microsoft.com/office/drawing/2014/main" id="{DB52C849-EE00-BB8C-159F-BF980277452A}"/>
              </a:ext>
            </a:extLst>
          </p:cNvPr>
          <p:cNvSpPr>
            <a:spLocks/>
          </p:cNvSpPr>
          <p:nvPr/>
        </p:nvSpPr>
        <p:spPr bwMode="auto">
          <a:xfrm>
            <a:off x="3543300" y="2193925"/>
            <a:ext cx="5230813" cy="0"/>
          </a:xfrm>
          <a:custGeom>
            <a:avLst/>
            <a:gdLst>
              <a:gd name="T0" fmla="*/ 0 w 5231765"/>
              <a:gd name="T1" fmla="*/ 5225040 w 52317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31765">
                <a:moveTo>
                  <a:pt x="0" y="0"/>
                </a:moveTo>
                <a:lnTo>
                  <a:pt x="5231700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100" name="object 5">
            <a:extLst>
              <a:ext uri="{FF2B5EF4-FFF2-40B4-BE49-F238E27FC236}">
                <a16:creationId xmlns:a16="http://schemas.microsoft.com/office/drawing/2014/main" id="{2DD8D23D-9FF4-3E1D-4C06-0EF255B7C78B}"/>
              </a:ext>
            </a:extLst>
          </p:cNvPr>
          <p:cNvSpPr>
            <a:spLocks/>
          </p:cNvSpPr>
          <p:nvPr/>
        </p:nvSpPr>
        <p:spPr bwMode="auto">
          <a:xfrm>
            <a:off x="3543300" y="5694363"/>
            <a:ext cx="5230813" cy="0"/>
          </a:xfrm>
          <a:custGeom>
            <a:avLst/>
            <a:gdLst>
              <a:gd name="T0" fmla="*/ 0 w 5231765"/>
              <a:gd name="T1" fmla="*/ 5225040 w 523176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31765">
                <a:moveTo>
                  <a:pt x="0" y="0"/>
                </a:moveTo>
                <a:lnTo>
                  <a:pt x="5231700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101" name="object 7">
            <a:extLst>
              <a:ext uri="{FF2B5EF4-FFF2-40B4-BE49-F238E27FC236}">
                <a16:creationId xmlns:a16="http://schemas.microsoft.com/office/drawing/2014/main" id="{1B57090F-565A-984E-EB39-42743A275CEC}"/>
              </a:ext>
            </a:extLst>
          </p:cNvPr>
          <p:cNvSpPr>
            <a:spLocks/>
          </p:cNvSpPr>
          <p:nvPr/>
        </p:nvSpPr>
        <p:spPr bwMode="auto">
          <a:xfrm>
            <a:off x="4500563" y="6697663"/>
            <a:ext cx="4273550" cy="0"/>
          </a:xfrm>
          <a:custGeom>
            <a:avLst/>
            <a:gdLst>
              <a:gd name="T0" fmla="*/ 0 w 4273550"/>
              <a:gd name="T1" fmla="*/ 4273200 w 4273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273550">
                <a:moveTo>
                  <a:pt x="0" y="0"/>
                </a:moveTo>
                <a:lnTo>
                  <a:pt x="4273200" y="1"/>
                </a:lnTo>
              </a:path>
            </a:pathLst>
          </a:custGeom>
          <a:noFill/>
          <a:ln w="76200">
            <a:solidFill>
              <a:srgbClr val="E8F0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>
            <a:extLst>
              <a:ext uri="{FF2B5EF4-FFF2-40B4-BE49-F238E27FC236}">
                <a16:creationId xmlns:a16="http://schemas.microsoft.com/office/drawing/2014/main" id="{9B00B7C3-38A2-C6EA-B286-035D3440F0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7713" y="198438"/>
            <a:ext cx="9034462" cy="4524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</a:t>
            </a:r>
            <a:r>
              <a:rPr spc="-5" dirty="0"/>
              <a:t>I</a:t>
            </a:r>
            <a:r>
              <a:rPr lang="pt-BR" spc="-5" dirty="0"/>
              <a:t>I </a:t>
            </a:r>
            <a:r>
              <a:rPr dirty="0"/>
              <a:t>–</a:t>
            </a:r>
            <a:r>
              <a:rPr lang="pt-BR" dirty="0"/>
              <a:t> </a:t>
            </a:r>
            <a:r>
              <a:rPr lang="pt-BR" spc="-5" dirty="0"/>
              <a:t>CENÁRIOS TEÓRICOS E PRÁTICOS</a:t>
            </a:r>
            <a:br>
              <a:rPr lang="pt-BR" spc="-5" dirty="0"/>
            </a:br>
            <a:r>
              <a:rPr spc="-5" dirty="0"/>
              <a:t> 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E61957B-40A1-E91B-88A3-7CDB7F6B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0113"/>
            <a:ext cx="12192000" cy="612775"/>
          </a:xfrm>
          <a:prstGeom prst="rect">
            <a:avLst/>
          </a:prstGeom>
          <a:noFill/>
          <a:ln>
            <a:noFill/>
          </a:ln>
        </p:spPr>
        <p:txBody>
          <a:bodyPr lIns="0" tIns="381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 indent="495300" eaLnBrk="1" hangingPunct="1">
              <a:lnSpc>
                <a:spcPts val="4700"/>
              </a:lnSpc>
              <a:spcBef>
                <a:spcPts val="300"/>
              </a:spcBef>
              <a:defRPr/>
            </a:pPr>
            <a:r>
              <a:rPr lang="pt-BR" altLang="pt-BR" sz="3600" kern="0" dirty="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SITUAÇÕES-PROBLEMA</a:t>
            </a:r>
            <a:endParaRPr lang="pt-BR" altLang="pt-BR" sz="3600" kern="0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7BDAAB3-AFB0-B265-8B0B-F5C1BDDDB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639773"/>
              </p:ext>
            </p:extLst>
          </p:nvPr>
        </p:nvGraphicFramePr>
        <p:xfrm>
          <a:off x="1941250" y="2219326"/>
          <a:ext cx="8309499" cy="245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944F9C-3EEB-3779-628E-B4C0834708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2363" y="158750"/>
            <a:ext cx="2335212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I</a:t>
            </a:r>
            <a:r>
              <a:rPr dirty="0"/>
              <a:t>NTE</a:t>
            </a:r>
            <a:r>
              <a:rPr spc="-5" dirty="0"/>
              <a:t>RVAL</a:t>
            </a:r>
            <a:r>
              <a:rPr dirty="0"/>
              <a:t>O</a:t>
            </a:r>
          </a:p>
        </p:txBody>
      </p:sp>
      <p:grpSp>
        <p:nvGrpSpPr>
          <p:cNvPr id="14339" name="object 5">
            <a:extLst>
              <a:ext uri="{FF2B5EF4-FFF2-40B4-BE49-F238E27FC236}">
                <a16:creationId xmlns:a16="http://schemas.microsoft.com/office/drawing/2014/main" id="{F0667476-931F-F009-034E-6CC8DB4C9B6B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4342" name="object 6">
              <a:extLst>
                <a:ext uri="{FF2B5EF4-FFF2-40B4-BE49-F238E27FC236}">
                  <a16:creationId xmlns:a16="http://schemas.microsoft.com/office/drawing/2014/main" id="{354779D2-DB10-B20A-156F-18AAFC124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object 7">
              <a:extLst>
                <a:ext uri="{FF2B5EF4-FFF2-40B4-BE49-F238E27FC236}">
                  <a16:creationId xmlns:a16="http://schemas.microsoft.com/office/drawing/2014/main" id="{8A500835-8A9D-F86D-1056-93DE4B1F7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Imagem 7">
            <a:extLst>
              <a:ext uri="{FF2B5EF4-FFF2-40B4-BE49-F238E27FC236}">
                <a16:creationId xmlns:a16="http://schemas.microsoft.com/office/drawing/2014/main" id="{C9CE4FD0-E29A-0A69-C897-3A4C94B6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30475"/>
            <a:ext cx="261143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m 54">
            <a:extLst>
              <a:ext uri="{FF2B5EF4-FFF2-40B4-BE49-F238E27FC236}">
                <a16:creationId xmlns:a16="http://schemas.microsoft.com/office/drawing/2014/main" id="{0D3F7025-53B8-83A2-FF73-27524899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626" r="17986"/>
          <a:stretch>
            <a:fillRect/>
          </a:stretch>
        </p:blipFill>
        <p:spPr bwMode="auto">
          <a:xfrm>
            <a:off x="2401888" y="2514600"/>
            <a:ext cx="31607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object 2">
            <a:extLst>
              <a:ext uri="{FF2B5EF4-FFF2-40B4-BE49-F238E27FC236}">
                <a16:creationId xmlns:a16="http://schemas.microsoft.com/office/drawing/2014/main" id="{5B782E74-B18D-D35F-F472-4BFAF13AA6DD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17421" name="object 3">
              <a:extLst>
                <a:ext uri="{FF2B5EF4-FFF2-40B4-BE49-F238E27FC236}">
                  <a16:creationId xmlns:a16="http://schemas.microsoft.com/office/drawing/2014/main" id="{B54EBF2F-DCED-5E5C-FA06-8E85E4027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200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200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17422" name="object 4">
              <a:extLst>
                <a:ext uri="{FF2B5EF4-FFF2-40B4-BE49-F238E27FC236}">
                  <a16:creationId xmlns:a16="http://schemas.microsoft.com/office/drawing/2014/main" id="{ADAB3184-7274-A932-4BE3-57162A554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object 5">
            <a:extLst>
              <a:ext uri="{FF2B5EF4-FFF2-40B4-BE49-F238E27FC236}">
                <a16:creationId xmlns:a16="http://schemas.microsoft.com/office/drawing/2014/main" id="{CA62DAA9-84E8-BD9F-52B6-5F164CBB15E0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17419" name="object 6">
              <a:extLst>
                <a:ext uri="{FF2B5EF4-FFF2-40B4-BE49-F238E27FC236}">
                  <a16:creationId xmlns:a16="http://schemas.microsoft.com/office/drawing/2014/main" id="{D4F0EB4B-7723-3EFD-BD26-EE9A83CBB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1999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199 h 829310"/>
                <a:gd name="T6" fmla="*/ 12191999 w 12192000"/>
                <a:gd name="T7" fmla="*/ 829199 h 829310"/>
                <a:gd name="T8" fmla="*/ 12191999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1999" y="0"/>
                  </a:moveTo>
                  <a:lnTo>
                    <a:pt x="0" y="0"/>
                  </a:lnTo>
                  <a:lnTo>
                    <a:pt x="0" y="829199"/>
                  </a:lnTo>
                  <a:lnTo>
                    <a:pt x="12191999" y="829199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7420" name="object 7">
              <a:extLst>
                <a:ext uri="{FF2B5EF4-FFF2-40B4-BE49-F238E27FC236}">
                  <a16:creationId xmlns:a16="http://schemas.microsoft.com/office/drawing/2014/main" id="{EF84947A-FA7F-9BF1-665D-FF0CD68F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200 h 829310"/>
                <a:gd name="T6" fmla="*/ 0 w 12192000"/>
                <a:gd name="T7" fmla="*/ 829200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484F1D8C-8EF4-6E6E-D10E-664A9AB8F0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825" y="192088"/>
            <a:ext cx="9461500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>
                <a:latin typeface="Arial Black" panose="020B0A04020102020204" pitchFamily="34" charset="0"/>
                <a:cs typeface="Arial" panose="020B0604020202020204" pitchFamily="34" charset="0"/>
              </a:rPr>
              <a:t>ETAPA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 Black" panose="020B0A04020102020204" pitchFamily="34" charset="0"/>
                <a:cs typeface="Arial" panose="020B0604020202020204" pitchFamily="34" charset="0"/>
              </a:rPr>
              <a:t>III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b="1" kern="12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SOCIALIZAÇÃO E SISTEMATIZAÇÃO </a:t>
            </a:r>
            <a:endParaRPr spc="-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13" name="object 9">
            <a:extLst>
              <a:ext uri="{FF2B5EF4-FFF2-40B4-BE49-F238E27FC236}">
                <a16:creationId xmlns:a16="http://schemas.microsoft.com/office/drawing/2014/main" id="{200D1C03-03FA-E413-85C0-89A37B80FE09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7417" name="object 10">
              <a:extLst>
                <a:ext uri="{FF2B5EF4-FFF2-40B4-BE49-F238E27FC236}">
                  <a16:creationId xmlns:a16="http://schemas.microsoft.com/office/drawing/2014/main" id="{8B902FEB-E818-D677-4CFA-C3486703E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object 11">
              <a:extLst>
                <a:ext uri="{FF2B5EF4-FFF2-40B4-BE49-F238E27FC236}">
                  <a16:creationId xmlns:a16="http://schemas.microsoft.com/office/drawing/2014/main" id="{B789C02A-A10A-5621-DE7D-850BE2448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4" name="Picture 14" descr="Conceito de Sistematização «Definição e o que é»">
            <a:extLst>
              <a:ext uri="{FF2B5EF4-FFF2-40B4-BE49-F238E27FC236}">
                <a16:creationId xmlns:a16="http://schemas.microsoft.com/office/drawing/2014/main" id="{22C5D591-AEA6-F9E4-F202-D7EC0B79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5262"/>
            <a:ext cx="36671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C9A6578-CE27-1549-7C2E-A9EF1EE4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70880"/>
              </p:ext>
            </p:extLst>
          </p:nvPr>
        </p:nvGraphicFramePr>
        <p:xfrm>
          <a:off x="391886" y="1139196"/>
          <a:ext cx="11383347" cy="67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416" name="CaixaDeTexto 3">
            <a:extLst>
              <a:ext uri="{FF2B5EF4-FFF2-40B4-BE49-F238E27FC236}">
                <a16:creationId xmlns:a16="http://schemas.microsoft.com/office/drawing/2014/main" id="{A80C66A9-FB0D-798D-E291-A3AB9295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087105"/>
            <a:ext cx="116141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 5 – A partir do conjunto de informações levantadas com as atividades anteriores, quais estratégias metodológicas o grupo propõe para garantir que, na prática docente, se considere o contexto no qual a unidade escolar está inserida? </a:t>
            </a:r>
          </a:p>
          <a:p>
            <a:pPr algn="just"/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 6 – Sabendo que as dificuldades na competência leitora influenciam em todos os componentes curriculares, além de serem derivadas de múltiplos fatores, inclusive, externos à escola, acesse o Referencial Curricular do seu componente e identifique uma habilidade, depois elenque procedimentos metodológicos que atendam a habilidade escolhida, contribuindo para o desenvolvimento da competência leitora.</a:t>
            </a:r>
          </a:p>
          <a:p>
            <a:pPr algn="just"/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object 2">
            <a:extLst>
              <a:ext uri="{FF2B5EF4-FFF2-40B4-BE49-F238E27FC236}">
                <a16:creationId xmlns:a16="http://schemas.microsoft.com/office/drawing/2014/main" id="{E0FFC254-ADC8-8DEB-FA38-7B1C38BC5085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18446" name="object 3">
              <a:extLst>
                <a:ext uri="{FF2B5EF4-FFF2-40B4-BE49-F238E27FC236}">
                  <a16:creationId xmlns:a16="http://schemas.microsoft.com/office/drawing/2014/main" id="{A1A660DB-B6F0-68FE-7581-0AF3A52FE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200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200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18447" name="object 4">
              <a:extLst>
                <a:ext uri="{FF2B5EF4-FFF2-40B4-BE49-F238E27FC236}">
                  <a16:creationId xmlns:a16="http://schemas.microsoft.com/office/drawing/2014/main" id="{435D3043-1CE1-75C2-DABD-800B00674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object 5">
            <a:extLst>
              <a:ext uri="{FF2B5EF4-FFF2-40B4-BE49-F238E27FC236}">
                <a16:creationId xmlns:a16="http://schemas.microsoft.com/office/drawing/2014/main" id="{9214AA81-3463-A6D7-063A-70C62398B1F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18444" name="object 6">
              <a:extLst>
                <a:ext uri="{FF2B5EF4-FFF2-40B4-BE49-F238E27FC236}">
                  <a16:creationId xmlns:a16="http://schemas.microsoft.com/office/drawing/2014/main" id="{859D413C-FDDE-B50A-3E01-5C4ED0000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1999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199 h 829310"/>
                <a:gd name="T6" fmla="*/ 12191999 w 12192000"/>
                <a:gd name="T7" fmla="*/ 829199 h 829310"/>
                <a:gd name="T8" fmla="*/ 12191999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1999" y="0"/>
                  </a:moveTo>
                  <a:lnTo>
                    <a:pt x="0" y="0"/>
                  </a:lnTo>
                  <a:lnTo>
                    <a:pt x="0" y="829199"/>
                  </a:lnTo>
                  <a:lnTo>
                    <a:pt x="12191999" y="829199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8445" name="object 7">
              <a:extLst>
                <a:ext uri="{FF2B5EF4-FFF2-40B4-BE49-F238E27FC236}">
                  <a16:creationId xmlns:a16="http://schemas.microsoft.com/office/drawing/2014/main" id="{55184746-5A19-C467-FE0C-30FF845ED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200 h 829310"/>
                <a:gd name="T6" fmla="*/ 0 w 12192000"/>
                <a:gd name="T7" fmla="*/ 829200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50C17FD4-ED18-D4D5-12D1-F1A239398B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825" y="192088"/>
            <a:ext cx="9461500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>
                <a:latin typeface="Arial Black" panose="020B0A04020102020204" pitchFamily="34" charset="0"/>
                <a:cs typeface="Arial" panose="020B0604020202020204" pitchFamily="34" charset="0"/>
              </a:rPr>
              <a:t>ETAPA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 Black" panose="020B0A04020102020204" pitchFamily="34" charset="0"/>
                <a:cs typeface="Arial" panose="020B0604020202020204" pitchFamily="34" charset="0"/>
              </a:rPr>
              <a:t>III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b="1" kern="12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SOCIALIZAÇÃO E SISTEMATIZAÇÃO </a:t>
            </a:r>
            <a:endParaRPr spc="-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7" name="object 9">
            <a:extLst>
              <a:ext uri="{FF2B5EF4-FFF2-40B4-BE49-F238E27FC236}">
                <a16:creationId xmlns:a16="http://schemas.microsoft.com/office/drawing/2014/main" id="{EF88E756-45B7-3086-F77D-8A792FE6CB2A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8442" name="object 10">
              <a:extLst>
                <a:ext uri="{FF2B5EF4-FFF2-40B4-BE49-F238E27FC236}">
                  <a16:creationId xmlns:a16="http://schemas.microsoft.com/office/drawing/2014/main" id="{9589D715-CE2E-CCD6-C388-0AD9C5048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object 11">
              <a:extLst>
                <a:ext uri="{FF2B5EF4-FFF2-40B4-BE49-F238E27FC236}">
                  <a16:creationId xmlns:a16="http://schemas.microsoft.com/office/drawing/2014/main" id="{EAC51F30-7795-4685-2FB6-61AF5E4B4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14" descr="Conceito de Sistematização «Definição e o que é»">
            <a:extLst>
              <a:ext uri="{FF2B5EF4-FFF2-40B4-BE49-F238E27FC236}">
                <a16:creationId xmlns:a16="http://schemas.microsoft.com/office/drawing/2014/main" id="{850A23A5-BE5B-4ED0-26D7-DBB6A386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224463"/>
            <a:ext cx="36671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2D0D87D-A081-2971-5D58-D456C02F4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755367"/>
              </p:ext>
            </p:extLst>
          </p:nvPr>
        </p:nvGraphicFramePr>
        <p:xfrm>
          <a:off x="671743" y="939410"/>
          <a:ext cx="10848514" cy="57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440" name="CaixaDeTexto 3">
            <a:extLst>
              <a:ext uri="{FF2B5EF4-FFF2-40B4-BE49-F238E27FC236}">
                <a16:creationId xmlns:a16="http://schemas.microsoft.com/office/drawing/2014/main" id="{6D8DA0EC-4587-2831-2A0D-70DD4CE0F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751013"/>
            <a:ext cx="11469688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receber o Plano de Ensino Anual com as habilidades distribuídas por bimestre, o Professor João considerou que este documento estava “pronto e acabado”. No entanto, foi solicitado a ele que fizesse o seu Plano de Ensino Anual, primeiramente de forma individual e, posteriormente, de forma coletiva com os colegas do mesmo componente curricular. </a:t>
            </a:r>
            <a:endParaRPr lang="pt-BR" alt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alt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</a:t>
            </a:r>
            <a:endParaRPr lang="pt-BR" altLang="pt-BR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partir do caso vivenciado pelo Professor João, descreva como o Plano de Ensino Anual pode ser construído com base no Referencial Curricular da Reme. Além disso, considere as especificidades percebidas na sua unidade escolar ligadas a localidade e a comunidade em que está inserida e como essas percepções contribuem na elaboração do Plano de Ensino Anual. </a:t>
            </a:r>
            <a:endParaRPr lang="pt-BR" alt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8F747C2C-B002-FD3C-4893-2DA5CBF760B2}"/>
              </a:ext>
            </a:extLst>
          </p:cNvPr>
          <p:cNvSpPr/>
          <p:nvPr/>
        </p:nvSpPr>
        <p:spPr>
          <a:xfrm>
            <a:off x="444499" y="1714500"/>
            <a:ext cx="11541125" cy="1389063"/>
          </a:xfrm>
          <a:prstGeom prst="round1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object 2">
            <a:extLst>
              <a:ext uri="{FF2B5EF4-FFF2-40B4-BE49-F238E27FC236}">
                <a16:creationId xmlns:a16="http://schemas.microsoft.com/office/drawing/2014/main" id="{C7DC4181-7E9F-615C-CFDC-30A2FF75037A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19470" name="object 3">
              <a:extLst>
                <a:ext uri="{FF2B5EF4-FFF2-40B4-BE49-F238E27FC236}">
                  <a16:creationId xmlns:a16="http://schemas.microsoft.com/office/drawing/2014/main" id="{B33B5FE4-131C-8D11-A58E-755EFDF1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200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200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19471" name="object 4">
              <a:extLst>
                <a:ext uri="{FF2B5EF4-FFF2-40B4-BE49-F238E27FC236}">
                  <a16:creationId xmlns:a16="http://schemas.microsoft.com/office/drawing/2014/main" id="{86F06815-B7C5-A453-6D0E-25E5B7EBD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object 5">
            <a:extLst>
              <a:ext uri="{FF2B5EF4-FFF2-40B4-BE49-F238E27FC236}">
                <a16:creationId xmlns:a16="http://schemas.microsoft.com/office/drawing/2014/main" id="{0143BC2F-FB03-E463-F0AC-1CBA9DA047A1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19468" name="object 6">
              <a:extLst>
                <a:ext uri="{FF2B5EF4-FFF2-40B4-BE49-F238E27FC236}">
                  <a16:creationId xmlns:a16="http://schemas.microsoft.com/office/drawing/2014/main" id="{BD90F545-6E46-FF4D-4D48-02B3B56AB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1999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199 h 829310"/>
                <a:gd name="T6" fmla="*/ 12191999 w 12192000"/>
                <a:gd name="T7" fmla="*/ 829199 h 829310"/>
                <a:gd name="T8" fmla="*/ 12191999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1999" y="0"/>
                  </a:moveTo>
                  <a:lnTo>
                    <a:pt x="0" y="0"/>
                  </a:lnTo>
                  <a:lnTo>
                    <a:pt x="0" y="829199"/>
                  </a:lnTo>
                  <a:lnTo>
                    <a:pt x="12191999" y="829199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19469" name="object 7">
              <a:extLst>
                <a:ext uri="{FF2B5EF4-FFF2-40B4-BE49-F238E27FC236}">
                  <a16:creationId xmlns:a16="http://schemas.microsoft.com/office/drawing/2014/main" id="{ADF6B11B-5E58-1C72-66E5-E0AE71666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200 h 829310"/>
                <a:gd name="T6" fmla="*/ 0 w 12192000"/>
                <a:gd name="T7" fmla="*/ 829200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82B132D4-1E44-14B3-8E04-990578789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825" y="192088"/>
            <a:ext cx="9461500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>
                <a:latin typeface="Arial Black" panose="020B0A04020102020204" pitchFamily="34" charset="0"/>
                <a:cs typeface="Arial" panose="020B0604020202020204" pitchFamily="34" charset="0"/>
              </a:rPr>
              <a:t>ETAPA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 Black" panose="020B0A04020102020204" pitchFamily="34" charset="0"/>
                <a:cs typeface="Arial" panose="020B0604020202020204" pitchFamily="34" charset="0"/>
              </a:rPr>
              <a:t>III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  <a:r>
              <a:rPr spc="-1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b="1" kern="12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SOCIALIZAÇÃO E SISTEMATIZAÇÃO </a:t>
            </a:r>
            <a:endParaRPr spc="-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61" name="object 9">
            <a:extLst>
              <a:ext uri="{FF2B5EF4-FFF2-40B4-BE49-F238E27FC236}">
                <a16:creationId xmlns:a16="http://schemas.microsoft.com/office/drawing/2014/main" id="{3C47DFA8-A09C-228F-D8EF-48461A113C33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9466" name="object 10">
              <a:extLst>
                <a:ext uri="{FF2B5EF4-FFF2-40B4-BE49-F238E27FC236}">
                  <a16:creationId xmlns:a16="http://schemas.microsoft.com/office/drawing/2014/main" id="{FCC6FF11-AC8B-47C3-1EC2-D53617154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object 11">
              <a:extLst>
                <a:ext uri="{FF2B5EF4-FFF2-40B4-BE49-F238E27FC236}">
                  <a16:creationId xmlns:a16="http://schemas.microsoft.com/office/drawing/2014/main" id="{A0805CB1-11C0-6A96-34CA-8DACDEC51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2" name="Picture 14" descr="Conceito de Sistematização «Definição e o que é»">
            <a:extLst>
              <a:ext uri="{FF2B5EF4-FFF2-40B4-BE49-F238E27FC236}">
                <a16:creationId xmlns:a16="http://schemas.microsoft.com/office/drawing/2014/main" id="{686E9E35-D492-3227-2AA9-1DC71F68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275263"/>
            <a:ext cx="36671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1A3FCDE-0795-9803-5C4B-4880DC5A1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157288"/>
              </p:ext>
            </p:extLst>
          </p:nvPr>
        </p:nvGraphicFramePr>
        <p:xfrm>
          <a:off x="222712" y="954574"/>
          <a:ext cx="11762913" cy="63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464" name="CaixaDeTexto 3">
            <a:extLst>
              <a:ext uri="{FF2B5EF4-FFF2-40B4-BE49-F238E27FC236}">
                <a16:creationId xmlns:a16="http://schemas.microsoft.com/office/drawing/2014/main" id="{DAD46406-DCBB-B4EF-1BA6-931F8F314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693863"/>
            <a:ext cx="110966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o primeiro ano que a Professora Ângela ministrará aulas na Rede Municipal de Ensino/REME de Campo Grande/MS. Ela ainda não conhece os documentos que subsidiarão sua prática pedagógica. Contudo, foi solicitado a ela que elaborasse um Plano de Aula que contemplasse a sua primeira semana de trabalho com os alunos. </a:t>
            </a:r>
            <a:endParaRPr lang="pt-BR" alt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</a:t>
            </a:r>
            <a:endParaRPr lang="pt-BR" alt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base no caso vivenciado pela Professora Ângela, considerando o componente curricular e o ano escolar em que você atua, aponte elementos presentes no Referencial Curricular da REME e no Plano de Ensino Anual que podem subsidiar a Professora Ângela a elaborar o seu Plano de Aula.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6676C6F9-17CD-8F9B-0F4B-5AB2241D7005}"/>
              </a:ext>
            </a:extLst>
          </p:cNvPr>
          <p:cNvSpPr/>
          <p:nvPr/>
        </p:nvSpPr>
        <p:spPr>
          <a:xfrm>
            <a:off x="206375" y="1658515"/>
            <a:ext cx="11779250" cy="1582738"/>
          </a:xfrm>
          <a:prstGeom prst="round1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7E669539-4D6C-5DCC-B60A-C308BA5F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13" y="198438"/>
            <a:ext cx="8156575" cy="430212"/>
          </a:xfrm>
        </p:spPr>
        <p:txBody>
          <a:bodyPr/>
          <a:lstStyle/>
          <a:p>
            <a:r>
              <a:rPr lang="pt-BR" altLang="pt-BR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AVALIAÇÃO</a:t>
            </a:r>
          </a:p>
        </p:txBody>
      </p:sp>
      <p:pic>
        <p:nvPicPr>
          <p:cNvPr id="20483" name="Imagem 1">
            <a:extLst>
              <a:ext uri="{FF2B5EF4-FFF2-40B4-BE49-F238E27FC236}">
                <a16:creationId xmlns:a16="http://schemas.microsoft.com/office/drawing/2014/main" id="{86DDD653-B4DA-AA4F-2D6C-4DD92C89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227138"/>
            <a:ext cx="443865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49A8EEC6-D651-5153-9AC5-099506051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13" y="198438"/>
            <a:ext cx="8156575" cy="430212"/>
          </a:xfrm>
        </p:spPr>
        <p:txBody>
          <a:bodyPr/>
          <a:lstStyle/>
          <a:p>
            <a:r>
              <a:rPr lang="pt-BR" altLang="pt-BR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LISTA DE PRESENÇA</a:t>
            </a:r>
          </a:p>
        </p:txBody>
      </p:sp>
      <p:pic>
        <p:nvPicPr>
          <p:cNvPr id="21507" name="Imagem 2">
            <a:extLst>
              <a:ext uri="{FF2B5EF4-FFF2-40B4-BE49-F238E27FC236}">
                <a16:creationId xmlns:a16="http://schemas.microsoft.com/office/drawing/2014/main" id="{7000AD13-3298-6144-A13C-BA3049920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009650"/>
            <a:ext cx="74945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>
            <a:extLst>
              <a:ext uri="{FF2B5EF4-FFF2-40B4-BE49-F238E27FC236}">
                <a16:creationId xmlns:a16="http://schemas.microsoft.com/office/drawing/2014/main" id="{9E08B9D2-BB58-3793-DF54-C4C50B2B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908425"/>
            <a:ext cx="558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100" anchor="b"/>
          <a:lstStyle>
            <a:lvl1pPr marL="12700" indent="495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700"/>
              </a:lnSpc>
              <a:spcBef>
                <a:spcPts val="30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ENCERRAMENTO</a:t>
            </a:r>
            <a:endParaRPr lang="pt-BR" altLang="pt-BR" sz="400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2">
            <a:extLst>
              <a:ext uri="{FF2B5EF4-FFF2-40B4-BE49-F238E27FC236}">
                <a16:creationId xmlns:a16="http://schemas.microsoft.com/office/drawing/2014/main" id="{771CEA31-B271-45BC-8008-89F5585B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63" y="6348413"/>
            <a:ext cx="962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object 3">
            <a:extLst>
              <a:ext uri="{FF2B5EF4-FFF2-40B4-BE49-F238E27FC236}">
                <a16:creationId xmlns:a16="http://schemas.microsoft.com/office/drawing/2014/main" id="{3631C953-2459-6578-CE7F-D9A6416538B1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5130" name="object 4">
              <a:extLst>
                <a:ext uri="{FF2B5EF4-FFF2-40B4-BE49-F238E27FC236}">
                  <a16:creationId xmlns:a16="http://schemas.microsoft.com/office/drawing/2014/main" id="{9138536C-FB90-D5F8-DD1F-2BB5096F3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334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334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5131" name="object 5">
              <a:extLst>
                <a:ext uri="{FF2B5EF4-FFF2-40B4-BE49-F238E27FC236}">
                  <a16:creationId xmlns:a16="http://schemas.microsoft.com/office/drawing/2014/main" id="{FB2CAE93-CCAC-C875-9815-DDEE7D534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object 6">
            <a:extLst>
              <a:ext uri="{FF2B5EF4-FFF2-40B4-BE49-F238E27FC236}">
                <a16:creationId xmlns:a16="http://schemas.microsoft.com/office/drawing/2014/main" id="{FACB040C-7B41-32C0-1A76-B3EF78A5C951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5128" name="object 7">
              <a:extLst>
                <a:ext uri="{FF2B5EF4-FFF2-40B4-BE49-F238E27FC236}">
                  <a16:creationId xmlns:a16="http://schemas.microsoft.com/office/drawing/2014/main" id="{915ACE35-587F-920C-27BB-4FFE152FB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2000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055 h 829310"/>
                <a:gd name="T6" fmla="*/ 12192000 w 12192000"/>
                <a:gd name="T7" fmla="*/ 829055 h 829310"/>
                <a:gd name="T8" fmla="*/ 1219200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2000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12192000" y="829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5129" name="object 8">
              <a:extLst>
                <a:ext uri="{FF2B5EF4-FFF2-40B4-BE49-F238E27FC236}">
                  <a16:creationId xmlns:a16="http://schemas.microsoft.com/office/drawing/2014/main" id="{1F1901C4-8A2A-B16A-1AE9-E12C03C8C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056 h 829310"/>
                <a:gd name="T6" fmla="*/ 0 w 12192000"/>
                <a:gd name="T7" fmla="*/ 829056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056"/>
                  </a:lnTo>
                  <a:lnTo>
                    <a:pt x="0" y="8290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BBB9D023-4106-F364-6727-BDAE29D253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0625" y="158750"/>
            <a:ext cx="2179638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5" dirty="0"/>
              <a:t>G</a:t>
            </a:r>
            <a:r>
              <a:rPr dirty="0"/>
              <a:t>EST</a:t>
            </a:r>
            <a:r>
              <a:rPr spc="5" dirty="0"/>
              <a:t>O</a:t>
            </a:r>
            <a:r>
              <a:rPr spc="-5" dirty="0"/>
              <a:t>R</a:t>
            </a:r>
            <a:r>
              <a:rPr dirty="0"/>
              <a:t>ES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32C47C1-5422-95E9-C211-7BC9A6BC6148}"/>
              </a:ext>
            </a:extLst>
          </p:cNvPr>
          <p:cNvSpPr txBox="1"/>
          <p:nvPr/>
        </p:nvSpPr>
        <p:spPr>
          <a:xfrm>
            <a:off x="2903538" y="1524000"/>
            <a:ext cx="6724650" cy="4075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ADRIANE BARBOSA NOGUEIRA LOPES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Prefeita</a:t>
            </a:r>
            <a:r>
              <a:rPr sz="2200" spc="-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eaLnBrk="1" fontAlgn="auto" hangingPunct="1">
              <a:spcBef>
                <a:spcPts val="40"/>
              </a:spcBef>
              <a:spcAft>
                <a:spcPts val="0"/>
              </a:spcAf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</a:t>
            </a:r>
            <a:r>
              <a:rPr sz="22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BITENCOURT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SOUZA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</a:t>
            </a:r>
            <a:r>
              <a:rPr sz="22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</a:p>
          <a:p>
            <a:pPr eaLnBrk="1" fontAlgn="auto" hangingPunct="1">
              <a:spcBef>
                <a:spcPts val="45"/>
              </a:spcBef>
              <a:spcAft>
                <a:spcPts val="0"/>
              </a:spcAf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sz="22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</a:t>
            </a:r>
            <a:r>
              <a:rPr sz="22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CANTERO</a:t>
            </a:r>
            <a:r>
              <a:rPr sz="22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</a:t>
            </a:r>
            <a:r>
              <a:rPr sz="22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Superintendente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sz="2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Educacionais</a:t>
            </a:r>
          </a:p>
          <a:p>
            <a:pPr eaLnBrk="1" fontAlgn="auto" hangingPunct="1">
              <a:spcBef>
                <a:spcPts val="40"/>
              </a:spcBef>
              <a:spcAft>
                <a:spcPts val="0"/>
              </a:spcAft>
              <a:defRPr/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sz="22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sz="22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RIBAS</a:t>
            </a: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</a:p>
        </p:txBody>
      </p:sp>
      <p:pic>
        <p:nvPicPr>
          <p:cNvPr id="5127" name="object 11">
            <a:extLst>
              <a:ext uri="{FF2B5EF4-FFF2-40B4-BE49-F238E27FC236}">
                <a16:creationId xmlns:a16="http://schemas.microsoft.com/office/drawing/2014/main" id="{B6A06519-3722-40C3-810F-5FFCC8C7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6311900"/>
            <a:ext cx="1427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6B198EB-62D2-E8D8-439B-BAF93E2FA334}"/>
              </a:ext>
            </a:extLst>
          </p:cNvPr>
          <p:cNvSpPr txBox="1"/>
          <p:nvPr/>
        </p:nvSpPr>
        <p:spPr>
          <a:xfrm>
            <a:off x="1752600" y="1309688"/>
            <a:ext cx="2133600" cy="809625"/>
          </a:xfrm>
          <a:prstGeom prst="rect">
            <a:avLst/>
          </a:prstGeom>
          <a:solidFill>
            <a:srgbClr val="9CC2E5"/>
          </a:solidFill>
        </p:spPr>
        <p:txBody>
          <a:bodyPr lIns="0" tIns="32384" rIns="0" bIns="0">
            <a:spAutoFit/>
          </a:bodyPr>
          <a:lstStyle/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ETAPA</a:t>
            </a:r>
            <a:r>
              <a:rPr lang="pt-BR" sz="24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lang="pt-BR"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DFBB31E-63FC-B67B-80FF-8A9F39F85B85}"/>
              </a:ext>
            </a:extLst>
          </p:cNvPr>
          <p:cNvSpPr txBox="1"/>
          <p:nvPr/>
        </p:nvSpPr>
        <p:spPr>
          <a:xfrm>
            <a:off x="1752600" y="2376488"/>
            <a:ext cx="2133600" cy="401637"/>
          </a:xfrm>
          <a:prstGeom prst="rect">
            <a:avLst/>
          </a:prstGeom>
          <a:solidFill>
            <a:srgbClr val="A8D08C"/>
          </a:solidFill>
        </p:spPr>
        <p:txBody>
          <a:bodyPr lIns="0" tIns="32384" rIns="0" bIns="0">
            <a:spAutoFit/>
          </a:bodyPr>
          <a:lstStyle/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ETAPA I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148" name="object 29">
            <a:extLst>
              <a:ext uri="{FF2B5EF4-FFF2-40B4-BE49-F238E27FC236}">
                <a16:creationId xmlns:a16="http://schemas.microsoft.com/office/drawing/2014/main" id="{E907EA28-689D-CEBE-2395-47C1E0322618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204700" cy="841375"/>
            <a:chOff x="-6350" y="0"/>
            <a:chExt cx="12204700" cy="842010"/>
          </a:xfrm>
        </p:grpSpPr>
        <p:sp>
          <p:nvSpPr>
            <p:cNvPr id="6166" name="object 30">
              <a:extLst>
                <a:ext uri="{FF2B5EF4-FFF2-40B4-BE49-F238E27FC236}">
                  <a16:creationId xmlns:a16="http://schemas.microsoft.com/office/drawing/2014/main" id="{04D026EC-2049-1E7A-491E-ACD02DFE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12192000 w 12192000"/>
                <a:gd name="T1" fmla="*/ 0 h 829310"/>
                <a:gd name="T2" fmla="*/ 0 w 12192000"/>
                <a:gd name="T3" fmla="*/ 0 h 829310"/>
                <a:gd name="T4" fmla="*/ 0 w 12192000"/>
                <a:gd name="T5" fmla="*/ 829055 h 829310"/>
                <a:gd name="T6" fmla="*/ 12192000 w 12192000"/>
                <a:gd name="T7" fmla="*/ 829055 h 829310"/>
                <a:gd name="T8" fmla="*/ 1219200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12192000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12192000" y="829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6167" name="object 31">
              <a:extLst>
                <a:ext uri="{FF2B5EF4-FFF2-40B4-BE49-F238E27FC236}">
                  <a16:creationId xmlns:a16="http://schemas.microsoft.com/office/drawing/2014/main" id="{1D4E5D96-79B5-AE8C-E048-B698A970E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92000" cy="829310"/>
            </a:xfrm>
            <a:custGeom>
              <a:avLst/>
              <a:gdLst>
                <a:gd name="T0" fmla="*/ 0 w 12192000"/>
                <a:gd name="T1" fmla="*/ 0 h 829310"/>
                <a:gd name="T2" fmla="*/ 12192000 w 12192000"/>
                <a:gd name="T3" fmla="*/ 0 h 829310"/>
                <a:gd name="T4" fmla="*/ 12192000 w 12192000"/>
                <a:gd name="T5" fmla="*/ 829056 h 829310"/>
                <a:gd name="T6" fmla="*/ 0 w 12192000"/>
                <a:gd name="T7" fmla="*/ 829056 h 829310"/>
                <a:gd name="T8" fmla="*/ 0 w 12192000"/>
                <a:gd name="T9" fmla="*/ 0 h 829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829310">
                  <a:moveTo>
                    <a:pt x="0" y="0"/>
                  </a:moveTo>
                  <a:lnTo>
                    <a:pt x="12192000" y="0"/>
                  </a:lnTo>
                  <a:lnTo>
                    <a:pt x="12192000" y="829056"/>
                  </a:lnTo>
                  <a:lnTo>
                    <a:pt x="0" y="8290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153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86B9CE77-ECD6-1A1C-3309-52E8D643B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675" y="225425"/>
            <a:ext cx="1390650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dirty="0"/>
              <a:t>P</a:t>
            </a:r>
            <a:r>
              <a:rPr spc="-5" dirty="0"/>
              <a:t>A</a:t>
            </a:r>
            <a:r>
              <a:rPr spc="5" dirty="0"/>
              <a:t>U</a:t>
            </a:r>
            <a:r>
              <a:rPr dirty="0"/>
              <a:t>TA</a:t>
            </a: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E127E373-F976-FD7F-D002-E94C809889F6}"/>
              </a:ext>
            </a:extLst>
          </p:cNvPr>
          <p:cNvSpPr txBox="1"/>
          <p:nvPr/>
        </p:nvSpPr>
        <p:spPr>
          <a:xfrm>
            <a:off x="1752600" y="4337050"/>
            <a:ext cx="1981200" cy="401638"/>
          </a:xfrm>
          <a:prstGeom prst="rect">
            <a:avLst/>
          </a:prstGeom>
          <a:solidFill>
            <a:srgbClr val="FFC000"/>
          </a:solidFill>
        </p:spPr>
        <p:txBody>
          <a:bodyPr lIns="0" tIns="31750" rIns="0" bIns="0">
            <a:spAutoFit/>
          </a:bodyPr>
          <a:lstStyle/>
          <a:p>
            <a:pPr marL="90805" eaLnBrk="1" fontAlgn="auto" hangingPunct="1">
              <a:spcBef>
                <a:spcPts val="250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ETAPA</a:t>
            </a:r>
            <a:r>
              <a:rPr sz="24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II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151" name="object 49">
            <a:extLst>
              <a:ext uri="{FF2B5EF4-FFF2-40B4-BE49-F238E27FC236}">
                <a16:creationId xmlns:a16="http://schemas.microsoft.com/office/drawing/2014/main" id="{903DE4E5-006B-2D9E-B530-FEBE1ACCC97C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788025"/>
            <a:ext cx="5241925" cy="1069975"/>
            <a:chOff x="6947081" y="5788151"/>
            <a:chExt cx="5241925" cy="1069975"/>
          </a:xfrm>
        </p:grpSpPr>
        <p:sp>
          <p:nvSpPr>
            <p:cNvPr id="6162" name="object 50">
              <a:extLst>
                <a:ext uri="{FF2B5EF4-FFF2-40B4-BE49-F238E27FC236}">
                  <a16:creationId xmlns:a16="http://schemas.microsoft.com/office/drawing/2014/main" id="{F5797776-9749-BAFF-6A71-519B5A15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081" y="6201300"/>
              <a:ext cx="4273550" cy="0"/>
            </a:xfrm>
            <a:custGeom>
              <a:avLst/>
              <a:gdLst>
                <a:gd name="T0" fmla="*/ 0 w 4273550"/>
                <a:gd name="T1" fmla="*/ 4273334 w 42735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73550">
                  <a:moveTo>
                    <a:pt x="0" y="0"/>
                  </a:moveTo>
                  <a:lnTo>
                    <a:pt x="4273334" y="1"/>
                  </a:lnTo>
                </a:path>
              </a:pathLst>
            </a:custGeom>
            <a:noFill/>
            <a:ln w="76200">
              <a:solidFill>
                <a:srgbClr val="E8F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/>
            </a:p>
          </p:txBody>
        </p:sp>
        <p:pic>
          <p:nvPicPr>
            <p:cNvPr id="6163" name="object 51">
              <a:extLst>
                <a:ext uri="{FF2B5EF4-FFF2-40B4-BE49-F238E27FC236}">
                  <a16:creationId xmlns:a16="http://schemas.microsoft.com/office/drawing/2014/main" id="{30F8E947-0920-CF0C-4B87-A730D640A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9" y="5788151"/>
              <a:ext cx="1063752" cy="106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object 52">
              <a:extLst>
                <a:ext uri="{FF2B5EF4-FFF2-40B4-BE49-F238E27FC236}">
                  <a16:creationId xmlns:a16="http://schemas.microsoft.com/office/drawing/2014/main" id="{8D983DAB-F15D-947D-A27E-0ADBCD1BB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1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object 53">
              <a:extLst>
                <a:ext uri="{FF2B5EF4-FFF2-40B4-BE49-F238E27FC236}">
                  <a16:creationId xmlns:a16="http://schemas.microsoft.com/office/drawing/2014/main" id="{9833E207-CB70-E50B-6B37-952DB0DB6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3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2" name="Imagem 54">
            <a:extLst>
              <a:ext uri="{FF2B5EF4-FFF2-40B4-BE49-F238E27FC236}">
                <a16:creationId xmlns:a16="http://schemas.microsoft.com/office/drawing/2014/main" id="{ADE2C629-E68D-4A33-E796-12B35682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626" r="17986"/>
          <a:stretch>
            <a:fillRect/>
          </a:stretch>
        </p:blipFill>
        <p:spPr bwMode="auto">
          <a:xfrm>
            <a:off x="2286000" y="2882900"/>
            <a:ext cx="17033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bject 40">
            <a:extLst>
              <a:ext uri="{FF2B5EF4-FFF2-40B4-BE49-F238E27FC236}">
                <a16:creationId xmlns:a16="http://schemas.microsoft.com/office/drawing/2014/main" id="{D9A24645-177B-2D4B-75A5-501073E0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354513"/>
            <a:ext cx="7326313" cy="4016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750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250"/>
              </a:spcBef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SOCIALIZAÇÃO E SISTEMATIZAÇÃO 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516D833-B61B-1BF0-5B85-4C6DC8B7E085}"/>
              </a:ext>
            </a:extLst>
          </p:cNvPr>
          <p:cNvSpPr txBox="1"/>
          <p:nvPr/>
        </p:nvSpPr>
        <p:spPr>
          <a:xfrm>
            <a:off x="4192588" y="2363788"/>
            <a:ext cx="7292975" cy="403225"/>
          </a:xfrm>
          <a:prstGeom prst="rect">
            <a:avLst/>
          </a:prstGeom>
          <a:solidFill>
            <a:srgbClr val="A8D08C"/>
          </a:solidFill>
        </p:spPr>
        <p:txBody>
          <a:bodyPr lIns="0" tIns="32384" rIns="0" bIns="0">
            <a:spAutoFit/>
          </a:bodyPr>
          <a:lstStyle/>
          <a:p>
            <a:pPr marL="90805" eaLnBrk="1" fontAlgn="auto" hangingPunct="1">
              <a:spcBef>
                <a:spcPts val="254"/>
              </a:spcBef>
              <a:spcAft>
                <a:spcPts val="0"/>
              </a:spcAft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CENÁRIOS TEÓRICOS  E</a:t>
            </a:r>
            <a:r>
              <a:rPr lang="pt-BR" sz="2400" b="1" spc="-30" dirty="0">
                <a:solidFill>
                  <a:prstClr val="black"/>
                </a:solidFill>
                <a:latin typeface="Arial"/>
                <a:cs typeface="Arial"/>
              </a:rPr>
              <a:t> PRÁTICOS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79B55B1-4233-35AA-2075-AE9D2B14A86B}"/>
              </a:ext>
            </a:extLst>
          </p:cNvPr>
          <p:cNvSpPr txBox="1"/>
          <p:nvPr/>
        </p:nvSpPr>
        <p:spPr>
          <a:xfrm>
            <a:off x="4137025" y="1309688"/>
            <a:ext cx="7348538" cy="771525"/>
          </a:xfrm>
          <a:prstGeom prst="rect">
            <a:avLst/>
          </a:prstGeom>
          <a:solidFill>
            <a:srgbClr val="9CC2E5"/>
          </a:solidFill>
        </p:spPr>
        <p:txBody>
          <a:bodyPr lIns="0" tIns="32384" rIns="0" bIns="0">
            <a:spAutoFit/>
          </a:bodyPr>
          <a:lstStyle/>
          <a:p>
            <a:pPr>
              <a:defRPr/>
            </a:pPr>
            <a:r>
              <a:rPr lang="pt-BR" sz="2400" b="1" spc="-5" dirty="0">
                <a:solidFill>
                  <a:prstClr val="black"/>
                </a:solidFill>
                <a:latin typeface="Arial"/>
                <a:cs typeface="Arial"/>
              </a:rPr>
              <a:t>CURRÍCULO ESCOLAR  </a:t>
            </a:r>
          </a:p>
          <a:p>
            <a:pPr>
              <a:defRPr/>
            </a:pPr>
            <a:r>
              <a:rPr lang="pt-BR" alt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QUESTIONÁRIO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156" name="object 40">
            <a:extLst>
              <a:ext uri="{FF2B5EF4-FFF2-40B4-BE49-F238E27FC236}">
                <a16:creationId xmlns:a16="http://schemas.microsoft.com/office/drawing/2014/main" id="{F9E1419C-1FFC-860E-3B2C-A7FCAE93D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0"/>
            <a:ext cx="9710738" cy="4016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750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250"/>
              </a:spcBef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E ENCERRAMENTO</a:t>
            </a:r>
            <a:endParaRPr lang="pt-BR" altLang="pt-BR" sz="2400">
              <a:solidFill>
                <a:srgbClr val="000000"/>
              </a:solidFill>
            </a:endParaRPr>
          </a:p>
        </p:txBody>
      </p:sp>
      <p:pic>
        <p:nvPicPr>
          <p:cNvPr id="6157" name="Imagem 33">
            <a:extLst>
              <a:ext uri="{FF2B5EF4-FFF2-40B4-BE49-F238E27FC236}">
                <a16:creationId xmlns:a16="http://schemas.microsoft.com/office/drawing/2014/main" id="{9603D54F-3258-90DC-05B3-5A340247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09800"/>
            <a:ext cx="831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Imagem 35">
            <a:extLst>
              <a:ext uri="{FF2B5EF4-FFF2-40B4-BE49-F238E27FC236}">
                <a16:creationId xmlns:a16="http://schemas.microsoft.com/office/drawing/2014/main" id="{DCC4FAB2-4F51-1646-B604-81E61A33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6425"/>
            <a:ext cx="9350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Imagem 36">
            <a:extLst>
              <a:ext uri="{FF2B5EF4-FFF2-40B4-BE49-F238E27FC236}">
                <a16:creationId xmlns:a16="http://schemas.microsoft.com/office/drawing/2014/main" id="{76F0CDED-8CAA-2CE3-D0BE-6AAEAD75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219200"/>
            <a:ext cx="8207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Imagem 38">
            <a:extLst>
              <a:ext uri="{FF2B5EF4-FFF2-40B4-BE49-F238E27FC236}">
                <a16:creationId xmlns:a16="http://schemas.microsoft.com/office/drawing/2014/main" id="{D0EF6D07-49D6-76AC-59D6-E5F64651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24325"/>
            <a:ext cx="8207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Imagem 40">
            <a:extLst>
              <a:ext uri="{FF2B5EF4-FFF2-40B4-BE49-F238E27FC236}">
                <a16:creationId xmlns:a16="http://schemas.microsoft.com/office/drawing/2014/main" id="{5C09B043-9679-2226-5818-DDC3822D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241925"/>
            <a:ext cx="8207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501F1F6-FBAE-EEBF-CF3C-98759BC94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2763" y="158750"/>
            <a:ext cx="3522662" cy="4524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OBJETIVO</a:t>
            </a:r>
            <a:r>
              <a:rPr spc="-50" dirty="0"/>
              <a:t> </a:t>
            </a:r>
            <a:r>
              <a:rPr spc="-5" dirty="0"/>
              <a:t>GERAL</a:t>
            </a:r>
          </a:p>
        </p:txBody>
      </p:sp>
      <p:sp>
        <p:nvSpPr>
          <p:cNvPr id="7171" name="object 3">
            <a:extLst>
              <a:ext uri="{FF2B5EF4-FFF2-40B4-BE49-F238E27FC236}">
                <a16:creationId xmlns:a16="http://schemas.microsoft.com/office/drawing/2014/main" id="{AEBE8BEE-27D1-B0B6-C733-977943D4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1357313"/>
            <a:ext cx="98440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O REFERENCIAL CURRICULAR COMO DOCUMENTO ORIENTADOR DA PRÁTICA DOCENTE, RELACIONANDO SUAS CONCEPÇÕES E CARACTERÍSTICAS AOS MÚLTIPLOS CONTEXTOS ESCOLARES, AO PLANO DE ENSINO ANUAL  E AO PLANO DE AULA.</a:t>
            </a:r>
          </a:p>
        </p:txBody>
      </p:sp>
      <p:grpSp>
        <p:nvGrpSpPr>
          <p:cNvPr id="7172" name="object 5">
            <a:extLst>
              <a:ext uri="{FF2B5EF4-FFF2-40B4-BE49-F238E27FC236}">
                <a16:creationId xmlns:a16="http://schemas.microsoft.com/office/drawing/2014/main" id="{D76B847F-34A1-D8D4-7F87-10160B1B32BA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7174" name="object 6">
              <a:extLst>
                <a:ext uri="{FF2B5EF4-FFF2-40B4-BE49-F238E27FC236}">
                  <a16:creationId xmlns:a16="http://schemas.microsoft.com/office/drawing/2014/main" id="{912CFCCE-9852-78CF-9214-75EBC5760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object 7">
              <a:extLst>
                <a:ext uri="{FF2B5EF4-FFF2-40B4-BE49-F238E27FC236}">
                  <a16:creationId xmlns:a16="http://schemas.microsoft.com/office/drawing/2014/main" id="{D9133EBA-A8A5-F349-24EA-69F3900DB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Imagem 4">
            <a:extLst>
              <a:ext uri="{FF2B5EF4-FFF2-40B4-BE49-F238E27FC236}">
                <a16:creationId xmlns:a16="http://schemas.microsoft.com/office/drawing/2014/main" id="{6CF528AE-7555-A4BF-8121-8A72392A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r="4649" b="39999"/>
          <a:stretch>
            <a:fillRect/>
          </a:stretch>
        </p:blipFill>
        <p:spPr bwMode="auto">
          <a:xfrm>
            <a:off x="457200" y="4283075"/>
            <a:ext cx="32543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A5710D-4FB3-3462-3322-3CF8AA8F3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6125" y="158750"/>
            <a:ext cx="7050088" cy="87471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I – CURRÍCULO - DEFINIÇÃO</a:t>
            </a:r>
            <a:endParaRPr spc="-5" dirty="0"/>
          </a:p>
        </p:txBody>
      </p:sp>
      <p:sp>
        <p:nvSpPr>
          <p:cNvPr id="7171" name="object 3">
            <a:extLst>
              <a:ext uri="{FF2B5EF4-FFF2-40B4-BE49-F238E27FC236}">
                <a16:creationId xmlns:a16="http://schemas.microsoft.com/office/drawing/2014/main" id="{014D77F3-295B-BDC4-59C7-DC1B058A1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1122363"/>
            <a:ext cx="9745662" cy="4978400"/>
          </a:xfrm>
          <a:prstGeom prst="rect">
            <a:avLst/>
          </a:prstGeom>
          <a:noFill/>
          <a:ln>
            <a:noFill/>
          </a:ln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defRPr/>
            </a:pPr>
            <a:r>
              <a:rPr lang="pt-BR" alt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Entende-se por currículo...</a:t>
            </a:r>
          </a:p>
          <a:p>
            <a:pPr algn="ctr" eaLnBrk="1" hangingPunct="1">
              <a:spcBef>
                <a:spcPts val="100"/>
              </a:spcBef>
              <a:defRPr/>
            </a:pPr>
            <a:endParaRPr lang="pt-BR" alt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Currículo é tudo o que a escola faz.	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Currículo é o conjunto das atividades nucleares desenvolvidas pela escola.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todas as atividades essenciais que a escola não pode deixar de desenvolver, sob pena de perder a sua especificidade.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seleção do conhecimento a ser incorporado ao currículo, não deve se dar de maneira aleatória, mas com base no contexto local,  social e cultural.</a:t>
            </a:r>
          </a:p>
          <a:p>
            <a:pPr marL="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É, também, a seleção de saberes elaborados e sistematizados  pautados em documentos normativos e escolares.</a:t>
            </a:r>
          </a:p>
          <a:p>
            <a:pPr algn="r" eaLnBrk="1" hangingPunct="1">
              <a:spcBef>
                <a:spcPts val="100"/>
              </a:spcBef>
              <a:defRPr/>
            </a:pPr>
            <a:r>
              <a:rPr lang="pt-BR" altLang="pt-B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(SAVIANI, 2016)</a:t>
            </a:r>
          </a:p>
          <a:p>
            <a:pPr algn="just" eaLnBrk="1" hangingPunct="1">
              <a:spcBef>
                <a:spcPts val="100"/>
              </a:spcBef>
              <a:defRPr/>
            </a:pPr>
            <a:endParaRPr lang="pt-BR" altLang="pt-BR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6" name="object 5">
            <a:extLst>
              <a:ext uri="{FF2B5EF4-FFF2-40B4-BE49-F238E27FC236}">
                <a16:creationId xmlns:a16="http://schemas.microsoft.com/office/drawing/2014/main" id="{158D0CBD-8C27-E898-03C1-7A0E0A31DBA6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8197" name="object 6">
              <a:extLst>
                <a:ext uri="{FF2B5EF4-FFF2-40B4-BE49-F238E27FC236}">
                  <a16:creationId xmlns:a16="http://schemas.microsoft.com/office/drawing/2014/main" id="{9AC0ED0D-178E-B34D-0EB3-FDE38686C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object 7">
              <a:extLst>
                <a:ext uri="{FF2B5EF4-FFF2-40B4-BE49-F238E27FC236}">
                  <a16:creationId xmlns:a16="http://schemas.microsoft.com/office/drawing/2014/main" id="{751C7DC9-0D65-0F4C-5A69-647573BDC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A75C4-9F72-3CD5-9EE9-77E72727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142875"/>
            <a:ext cx="11841162" cy="431800"/>
          </a:xfrm>
        </p:spPr>
        <p:txBody>
          <a:bodyPr/>
          <a:lstStyle/>
          <a:p>
            <a:pPr>
              <a:defRPr/>
            </a:pPr>
            <a:r>
              <a:rPr lang="pt-BR" spc="-5" dirty="0"/>
              <a:t>ETAPA I – DESENVOLVIMENTO DO CURRÍCULO NA ESCOLA  </a:t>
            </a:r>
            <a:endParaRPr lang="pt-BR" dirty="0"/>
          </a:p>
        </p:txBody>
      </p:sp>
      <p:pic>
        <p:nvPicPr>
          <p:cNvPr id="9219" name="Imagem 2">
            <a:extLst>
              <a:ext uri="{FF2B5EF4-FFF2-40B4-BE49-F238E27FC236}">
                <a16:creationId xmlns:a16="http://schemas.microsoft.com/office/drawing/2014/main" id="{E082F879-0D65-0F19-721A-4C7FD385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t="30424" r="15985" b="9544"/>
          <a:stretch>
            <a:fillRect/>
          </a:stretch>
        </p:blipFill>
        <p:spPr bwMode="auto">
          <a:xfrm>
            <a:off x="1484313" y="900113"/>
            <a:ext cx="88265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aixaDeTexto 4">
            <a:extLst>
              <a:ext uri="{FF2B5EF4-FFF2-40B4-BE49-F238E27FC236}">
                <a16:creationId xmlns:a16="http://schemas.microsoft.com/office/drawing/2014/main" id="{EC8A0832-8779-DD1F-B0C4-49DF4E53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488113"/>
            <a:ext cx="3617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100"/>
              </a:spcBef>
            </a:pP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(Adaptado de Sacristán, 2017)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7E7283-3596-8A9E-DEC5-AE7D1C85E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75" y="161925"/>
            <a:ext cx="11477625" cy="4445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</a:t>
            </a:r>
            <a:r>
              <a:rPr dirty="0"/>
              <a:t>I</a:t>
            </a:r>
            <a:r>
              <a:rPr lang="pt-BR" dirty="0"/>
              <a:t> – ELEMENTOS DO CURRÍCULO</a:t>
            </a:r>
            <a:endParaRPr spc="-5" dirty="0"/>
          </a:p>
        </p:txBody>
      </p:sp>
      <p:pic>
        <p:nvPicPr>
          <p:cNvPr id="10243" name="Imagem 5">
            <a:extLst>
              <a:ext uri="{FF2B5EF4-FFF2-40B4-BE49-F238E27FC236}">
                <a16:creationId xmlns:a16="http://schemas.microsoft.com/office/drawing/2014/main" id="{977EE5AD-F8F5-1A54-70FF-9303A07C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044575"/>
            <a:ext cx="7535862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2F6832-3E1E-0265-B9E7-B99EA7CDFEAE}"/>
              </a:ext>
            </a:extLst>
          </p:cNvPr>
          <p:cNvSpPr txBox="1"/>
          <p:nvPr/>
        </p:nvSpPr>
        <p:spPr>
          <a:xfrm>
            <a:off x="1633538" y="158750"/>
            <a:ext cx="8883650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800" spc="-5" dirty="0">
                <a:solidFill>
                  <a:srgbClr val="FFFFFF"/>
                </a:solidFill>
                <a:latin typeface="Arial Black"/>
                <a:cs typeface="Arial Black"/>
              </a:rPr>
              <a:t>ETAPA</a:t>
            </a:r>
            <a:r>
              <a:rPr sz="2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 – </a:t>
            </a:r>
            <a:r>
              <a:rPr lang="pt-BR" sz="2800" spc="-5" dirty="0">
                <a:solidFill>
                  <a:srgbClr val="FFFFFF"/>
                </a:solidFill>
                <a:latin typeface="Arial Black"/>
              </a:rPr>
              <a:t>QUESTIONÁRIO</a:t>
            </a:r>
            <a:endParaRPr sz="2800" spc="-5" dirty="0"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11267" name="Imagem 3">
            <a:extLst>
              <a:ext uri="{FF2B5EF4-FFF2-40B4-BE49-F238E27FC236}">
                <a16:creationId xmlns:a16="http://schemas.microsoft.com/office/drawing/2014/main" id="{16B07637-BBCD-29EC-46D9-83CE48F6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854075"/>
            <a:ext cx="584517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object 2">
            <a:extLst>
              <a:ext uri="{FF2B5EF4-FFF2-40B4-BE49-F238E27FC236}">
                <a16:creationId xmlns:a16="http://schemas.microsoft.com/office/drawing/2014/main" id="{9D8D6C82-8B77-0E4E-48A3-03D410CCC20A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1219200"/>
            <a:ext cx="10177463" cy="4657725"/>
            <a:chOff x="1005839" y="1453895"/>
            <a:chExt cx="10177780" cy="4657725"/>
          </a:xfrm>
        </p:grpSpPr>
        <p:pic>
          <p:nvPicPr>
            <p:cNvPr id="12296" name="object 3">
              <a:extLst>
                <a:ext uri="{FF2B5EF4-FFF2-40B4-BE49-F238E27FC236}">
                  <a16:creationId xmlns:a16="http://schemas.microsoft.com/office/drawing/2014/main" id="{5CBD52F5-D7D9-7FBC-4580-282A089AB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07" y="1517903"/>
              <a:ext cx="9930384" cy="449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object 4">
              <a:extLst>
                <a:ext uri="{FF2B5EF4-FFF2-40B4-BE49-F238E27FC236}">
                  <a16:creationId xmlns:a16="http://schemas.microsoft.com/office/drawing/2014/main" id="{42059C95-D73D-0CD0-4F71-8488FEB9F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39" y="1453895"/>
              <a:ext cx="10177272" cy="465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object 5">
              <a:extLst>
                <a:ext uri="{FF2B5EF4-FFF2-40B4-BE49-F238E27FC236}">
                  <a16:creationId xmlns:a16="http://schemas.microsoft.com/office/drawing/2014/main" id="{2EEB1129-6734-CE76-BEC6-A33F6EF55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7" y="1534858"/>
              <a:ext cx="9839631" cy="4402137"/>
            </a:xfrm>
            <a:custGeom>
              <a:avLst/>
              <a:gdLst>
                <a:gd name="T0" fmla="*/ 9838706 w 9839325"/>
                <a:gd name="T1" fmla="*/ 0 h 4401820"/>
                <a:gd name="T2" fmla="*/ 0 w 9839325"/>
                <a:gd name="T3" fmla="*/ 0 h 4401820"/>
                <a:gd name="T4" fmla="*/ 0 w 9839325"/>
                <a:gd name="T5" fmla="*/ 4401205 h 4401820"/>
                <a:gd name="T6" fmla="*/ 9838706 w 9839325"/>
                <a:gd name="T7" fmla="*/ 4401205 h 4401820"/>
                <a:gd name="T8" fmla="*/ 9838706 w 9839325"/>
                <a:gd name="T9" fmla="*/ 0 h 440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39325" h="4401820">
                  <a:moveTo>
                    <a:pt x="9838706" y="0"/>
                  </a:moveTo>
                  <a:lnTo>
                    <a:pt x="0" y="0"/>
                  </a:lnTo>
                  <a:lnTo>
                    <a:pt x="0" y="4401205"/>
                  </a:lnTo>
                  <a:lnTo>
                    <a:pt x="9838706" y="4401205"/>
                  </a:lnTo>
                  <a:lnTo>
                    <a:pt x="983870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25214F8B-DEB9-6261-1983-CE7FF9FFDE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3538" y="152400"/>
            <a:ext cx="9421812" cy="87471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pc="-5" dirty="0"/>
              <a:t>ETAPA </a:t>
            </a:r>
            <a:r>
              <a:rPr spc="-5" dirty="0"/>
              <a:t>I</a:t>
            </a:r>
            <a:r>
              <a:rPr lang="pt-BR" spc="-5" dirty="0"/>
              <a:t>I </a:t>
            </a:r>
            <a:r>
              <a:rPr dirty="0"/>
              <a:t>–</a:t>
            </a:r>
            <a:r>
              <a:rPr lang="pt-BR" dirty="0"/>
              <a:t> </a:t>
            </a:r>
            <a:r>
              <a:rPr lang="pt-BR" spc="-5" dirty="0"/>
              <a:t>CENÁRIOS TEÓRICOS E PRÁTICOS</a:t>
            </a:r>
            <a:br>
              <a:rPr lang="pt-BR" spc="-5" dirty="0"/>
            </a:br>
            <a:r>
              <a:rPr spc="-5" dirty="0"/>
              <a:t> </a:t>
            </a:r>
          </a:p>
        </p:txBody>
      </p:sp>
      <p:grpSp>
        <p:nvGrpSpPr>
          <p:cNvPr id="12292" name="object 16">
            <a:extLst>
              <a:ext uri="{FF2B5EF4-FFF2-40B4-BE49-F238E27FC236}">
                <a16:creationId xmlns:a16="http://schemas.microsoft.com/office/drawing/2014/main" id="{0002E3A0-80DC-4301-1E33-C7F232B595A6}"/>
              </a:ext>
            </a:extLst>
          </p:cNvPr>
          <p:cNvGrpSpPr>
            <a:grpSpLocks/>
          </p:cNvGrpSpPr>
          <p:nvPr/>
        </p:nvGrpSpPr>
        <p:grpSpPr bwMode="auto">
          <a:xfrm>
            <a:off x="8742363" y="6311900"/>
            <a:ext cx="2312987" cy="452438"/>
            <a:chOff x="8741664" y="6312407"/>
            <a:chExt cx="2313940" cy="451484"/>
          </a:xfrm>
        </p:grpSpPr>
        <p:pic>
          <p:nvPicPr>
            <p:cNvPr id="12294" name="object 17">
              <a:extLst>
                <a:ext uri="{FF2B5EF4-FFF2-40B4-BE49-F238E27FC236}">
                  <a16:creationId xmlns:a16="http://schemas.microsoft.com/office/drawing/2014/main" id="{7FCD6D56-ADCA-FD7B-064B-845AADE4C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632" y="6312407"/>
              <a:ext cx="1426464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object 18">
              <a:extLst>
                <a:ext uri="{FF2B5EF4-FFF2-40B4-BE49-F238E27FC236}">
                  <a16:creationId xmlns:a16="http://schemas.microsoft.com/office/drawing/2014/main" id="{5DEE395E-6601-A65B-D141-0F4A374D7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664" y="6348983"/>
              <a:ext cx="963168" cy="4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CaixaDeTexto 2">
            <a:extLst>
              <a:ext uri="{FF2B5EF4-FFF2-40B4-BE49-F238E27FC236}">
                <a16:creationId xmlns:a16="http://schemas.microsoft.com/office/drawing/2014/main" id="{CB139E06-783C-383B-1457-4AE95D8EC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1546225"/>
            <a:ext cx="9448314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Organizem-se em grupos, conforme a seguinte critério:</a:t>
            </a:r>
          </a:p>
          <a:p>
            <a:pPr algn="just"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1 - Ciências humanas.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2 - Ciências da natureza.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3 - Matemática.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4 - Língua Inglesa e Língua Portuguesa.</a:t>
            </a: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Grupo 5 - Arte e Educação Física.</a:t>
            </a:r>
          </a:p>
          <a:p>
            <a:pPr algn="just"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pedagogos podem participar do grupo que considerarem mais apropriado.</a:t>
            </a:r>
          </a:p>
          <a:p>
            <a:pPr algn="just"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716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Office Theme</vt:lpstr>
      <vt:lpstr>Apresentação do PowerPoint</vt:lpstr>
      <vt:lpstr>GESTORES</vt:lpstr>
      <vt:lpstr>PAUTA</vt:lpstr>
      <vt:lpstr>OBJETIVO GERAL</vt:lpstr>
      <vt:lpstr>ETAPA I – CURRÍCULO - DEFINIÇÃO</vt:lpstr>
      <vt:lpstr>ETAPA I – DESENVOLVIMENTO DO CURRÍCULO NA ESCOLA  </vt:lpstr>
      <vt:lpstr>ETAPA I – ELEMENTOS DO CURRÍCULO</vt:lpstr>
      <vt:lpstr>Apresentação do PowerPoint</vt:lpstr>
      <vt:lpstr>ETAPA II – CENÁRIOS TEÓRICOS E PRÁTICOS  </vt:lpstr>
      <vt:lpstr>ETAPA II – CENÁRIOS TEÓRICOS E PRÁTICOS  </vt:lpstr>
      <vt:lpstr>INTERVALO</vt:lpstr>
      <vt:lpstr>ETAPA III – SOCIALIZAÇÃO E SISTEMATIZAÇÃO </vt:lpstr>
      <vt:lpstr>ETAPA III – SOCIALIZAÇÃO E SISTEMATIZAÇÃO </vt:lpstr>
      <vt:lpstr>ETAPA III – SOCIALIZAÇÃO E SISTEMATIZAÇÃO </vt:lpstr>
      <vt:lpstr>AVALIAÇÃO</vt:lpstr>
      <vt:lpstr>LISTA DE PRESENÇA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Carvalho Corrêa Santos</dc:creator>
  <cp:lastModifiedBy>Rafael Bastazini</cp:lastModifiedBy>
  <cp:revision>50</cp:revision>
  <dcterms:created xsi:type="dcterms:W3CDTF">2023-02-27T14:47:46Z</dcterms:created>
  <dcterms:modified xsi:type="dcterms:W3CDTF">2023-03-10T18:57:34Z</dcterms:modified>
</cp:coreProperties>
</file>