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80" r:id="rId6"/>
    <p:sldId id="281" r:id="rId7"/>
    <p:sldId id="288" r:id="rId8"/>
    <p:sldId id="282" r:id="rId9"/>
    <p:sldId id="284" r:id="rId10"/>
    <p:sldId id="285" r:id="rId11"/>
    <p:sldId id="289" r:id="rId12"/>
    <p:sldId id="269" r:id="rId13"/>
    <p:sldId id="292" r:id="rId14"/>
    <p:sldId id="290" r:id="rId15"/>
    <p:sldId id="295" r:id="rId16"/>
    <p:sldId id="294" r:id="rId17"/>
    <p:sldId id="286" r:id="rId18"/>
    <p:sldId id="257" r:id="rId19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CA8EF-71D4-431B-BBC1-732BEE94D4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AB78121-C140-4618-BC3E-1E57030F3379}">
      <dgm:prSet/>
      <dgm:spPr/>
      <dgm:t>
        <a:bodyPr/>
        <a:lstStyle/>
        <a:p>
          <a:r>
            <a:rPr lang="pt-BR" dirty="0"/>
            <a:t>Referencial Curricular e os múltiplos contextos escolares</a:t>
          </a:r>
        </a:p>
      </dgm:t>
    </dgm:pt>
    <dgm:pt modelId="{E818604C-942B-4BFA-854E-37AEDE3BB0F3}" type="parTrans" cxnId="{EDAA765B-410A-4AD1-AE17-EF088A6E1D93}">
      <dgm:prSet/>
      <dgm:spPr/>
      <dgm:t>
        <a:bodyPr/>
        <a:lstStyle/>
        <a:p>
          <a:endParaRPr lang="pt-BR"/>
        </a:p>
      </dgm:t>
    </dgm:pt>
    <dgm:pt modelId="{CAF74A0C-9FDB-4A59-92E7-D02F7FB4E61F}" type="sibTrans" cxnId="{EDAA765B-410A-4AD1-AE17-EF088A6E1D93}">
      <dgm:prSet/>
      <dgm:spPr/>
      <dgm:t>
        <a:bodyPr/>
        <a:lstStyle/>
        <a:p>
          <a:endParaRPr lang="pt-BR"/>
        </a:p>
      </dgm:t>
    </dgm:pt>
    <dgm:pt modelId="{49B3605B-4F96-4B99-A583-F2A07F6CE99F}">
      <dgm:prSet/>
      <dgm:spPr/>
      <dgm:t>
        <a:bodyPr/>
        <a:lstStyle/>
        <a:p>
          <a:r>
            <a:rPr lang="pt-BR" dirty="0"/>
            <a:t>Referencial Curricular e o Plano  de Ensino Anual</a:t>
          </a:r>
        </a:p>
      </dgm:t>
    </dgm:pt>
    <dgm:pt modelId="{1651ADCD-A87C-41ED-B117-C56BCCA0CBFD}" type="parTrans" cxnId="{A5F3D506-58BE-4040-BD6A-1682766D210F}">
      <dgm:prSet/>
      <dgm:spPr/>
      <dgm:t>
        <a:bodyPr/>
        <a:lstStyle/>
        <a:p>
          <a:endParaRPr lang="pt-BR"/>
        </a:p>
      </dgm:t>
    </dgm:pt>
    <dgm:pt modelId="{677DD992-1EC8-48D8-8033-FE1ADC7B19E1}" type="sibTrans" cxnId="{A5F3D506-58BE-4040-BD6A-1682766D210F}">
      <dgm:prSet/>
      <dgm:spPr/>
      <dgm:t>
        <a:bodyPr/>
        <a:lstStyle/>
        <a:p>
          <a:endParaRPr lang="pt-BR"/>
        </a:p>
      </dgm:t>
    </dgm:pt>
    <dgm:pt modelId="{42367CF3-D542-4F0D-B54D-F22B6E1FA2E1}">
      <dgm:prSet/>
      <dgm:spPr/>
      <dgm:t>
        <a:bodyPr/>
        <a:lstStyle/>
        <a:p>
          <a:r>
            <a:rPr lang="pt-BR" dirty="0"/>
            <a:t>Referencial Curricular e o Plano de Aula</a:t>
          </a:r>
        </a:p>
      </dgm:t>
    </dgm:pt>
    <dgm:pt modelId="{12201310-48F3-4C0F-B32B-A0A788AD0F60}" type="parTrans" cxnId="{5E0AAA2E-89C3-4251-9CE8-F9A7EE192CCE}">
      <dgm:prSet/>
      <dgm:spPr/>
      <dgm:t>
        <a:bodyPr/>
        <a:lstStyle/>
        <a:p>
          <a:endParaRPr lang="pt-BR"/>
        </a:p>
      </dgm:t>
    </dgm:pt>
    <dgm:pt modelId="{D07E285D-22E9-441D-B233-ABAA67537793}" type="sibTrans" cxnId="{5E0AAA2E-89C3-4251-9CE8-F9A7EE192CCE}">
      <dgm:prSet/>
      <dgm:spPr/>
      <dgm:t>
        <a:bodyPr/>
        <a:lstStyle/>
        <a:p>
          <a:endParaRPr lang="pt-BR"/>
        </a:p>
      </dgm:t>
    </dgm:pt>
    <dgm:pt modelId="{30EF4157-20C0-4981-98B1-A2A0A329350C}" type="pres">
      <dgm:prSet presAssocID="{64DCA8EF-71D4-431B-BBC1-732BEE94D42A}" presName="linear" presStyleCnt="0">
        <dgm:presLayoutVars>
          <dgm:animLvl val="lvl"/>
          <dgm:resizeHandles val="exact"/>
        </dgm:presLayoutVars>
      </dgm:prSet>
      <dgm:spPr/>
    </dgm:pt>
    <dgm:pt modelId="{9CF9E18D-18A2-4AAB-8BD9-B665A9626272}" type="pres">
      <dgm:prSet presAssocID="{2AB78121-C140-4618-BC3E-1E57030F33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7A3530-D072-4E46-9BA3-1CBED91D6DBA}" type="pres">
      <dgm:prSet presAssocID="{CAF74A0C-9FDB-4A59-92E7-D02F7FB4E61F}" presName="spacer" presStyleCnt="0"/>
      <dgm:spPr/>
    </dgm:pt>
    <dgm:pt modelId="{1FBD259B-590E-4C57-A43E-69F9B258D7F8}" type="pres">
      <dgm:prSet presAssocID="{49B3605B-4F96-4B99-A583-F2A07F6CE9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BC863D-D332-45AE-929F-DD164082BA48}" type="pres">
      <dgm:prSet presAssocID="{677DD992-1EC8-48D8-8033-FE1ADC7B19E1}" presName="spacer" presStyleCnt="0"/>
      <dgm:spPr/>
    </dgm:pt>
    <dgm:pt modelId="{5C9C7229-36E7-4002-88B7-3BB0CF14031D}" type="pres">
      <dgm:prSet presAssocID="{42367CF3-D542-4F0D-B54D-F22B6E1FA2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F3D506-58BE-4040-BD6A-1682766D210F}" srcId="{64DCA8EF-71D4-431B-BBC1-732BEE94D42A}" destId="{49B3605B-4F96-4B99-A583-F2A07F6CE99F}" srcOrd="1" destOrd="0" parTransId="{1651ADCD-A87C-41ED-B117-C56BCCA0CBFD}" sibTransId="{677DD992-1EC8-48D8-8033-FE1ADC7B19E1}"/>
    <dgm:cxn modelId="{11F1B924-DF00-4597-B435-C2481F8A3376}" type="presOf" srcId="{42367CF3-D542-4F0D-B54D-F22B6E1FA2E1}" destId="{5C9C7229-36E7-4002-88B7-3BB0CF14031D}" srcOrd="0" destOrd="0" presId="urn:microsoft.com/office/officeart/2005/8/layout/vList2"/>
    <dgm:cxn modelId="{5E0AAA2E-89C3-4251-9CE8-F9A7EE192CCE}" srcId="{64DCA8EF-71D4-431B-BBC1-732BEE94D42A}" destId="{42367CF3-D542-4F0D-B54D-F22B6E1FA2E1}" srcOrd="2" destOrd="0" parTransId="{12201310-48F3-4C0F-B32B-A0A788AD0F60}" sibTransId="{D07E285D-22E9-441D-B233-ABAA67537793}"/>
    <dgm:cxn modelId="{EDAA765B-410A-4AD1-AE17-EF088A6E1D93}" srcId="{64DCA8EF-71D4-431B-BBC1-732BEE94D42A}" destId="{2AB78121-C140-4618-BC3E-1E57030F3379}" srcOrd="0" destOrd="0" parTransId="{E818604C-942B-4BFA-854E-37AEDE3BB0F3}" sibTransId="{CAF74A0C-9FDB-4A59-92E7-D02F7FB4E61F}"/>
    <dgm:cxn modelId="{4EA82BB5-C05E-4E6C-B6D0-483727CEABA0}" type="presOf" srcId="{2AB78121-C140-4618-BC3E-1E57030F3379}" destId="{9CF9E18D-18A2-4AAB-8BD9-B665A9626272}" srcOrd="0" destOrd="0" presId="urn:microsoft.com/office/officeart/2005/8/layout/vList2"/>
    <dgm:cxn modelId="{E6C4E0C6-FFAC-4BD4-83E8-7F7F95B01CC5}" type="presOf" srcId="{64DCA8EF-71D4-431B-BBC1-732BEE94D42A}" destId="{30EF4157-20C0-4981-98B1-A2A0A329350C}" srcOrd="0" destOrd="0" presId="urn:microsoft.com/office/officeart/2005/8/layout/vList2"/>
    <dgm:cxn modelId="{8BCC22D0-B599-4700-90D5-50C0277A4F4F}" type="presOf" srcId="{49B3605B-4F96-4B99-A583-F2A07F6CE99F}" destId="{1FBD259B-590E-4C57-A43E-69F9B258D7F8}" srcOrd="0" destOrd="0" presId="urn:microsoft.com/office/officeart/2005/8/layout/vList2"/>
    <dgm:cxn modelId="{DAB00392-E948-42F1-A81F-7EF3B0C81A89}" type="presParOf" srcId="{30EF4157-20C0-4981-98B1-A2A0A329350C}" destId="{9CF9E18D-18A2-4AAB-8BD9-B665A9626272}" srcOrd="0" destOrd="0" presId="urn:microsoft.com/office/officeart/2005/8/layout/vList2"/>
    <dgm:cxn modelId="{77384B38-F263-4F63-AEAC-2F02EB46A56C}" type="presParOf" srcId="{30EF4157-20C0-4981-98B1-A2A0A329350C}" destId="{427A3530-D072-4E46-9BA3-1CBED91D6DBA}" srcOrd="1" destOrd="0" presId="urn:microsoft.com/office/officeart/2005/8/layout/vList2"/>
    <dgm:cxn modelId="{96D4DAA9-C3CD-42EB-9789-6A47C8468079}" type="presParOf" srcId="{30EF4157-20C0-4981-98B1-A2A0A329350C}" destId="{1FBD259B-590E-4C57-A43E-69F9B258D7F8}" srcOrd="2" destOrd="0" presId="urn:microsoft.com/office/officeart/2005/8/layout/vList2"/>
    <dgm:cxn modelId="{180B5ECF-AC50-4941-9BEA-43AEE48FAFF1}" type="presParOf" srcId="{30EF4157-20C0-4981-98B1-A2A0A329350C}" destId="{F7BC863D-D332-45AE-929F-DD164082BA48}" srcOrd="3" destOrd="0" presId="urn:microsoft.com/office/officeart/2005/8/layout/vList2"/>
    <dgm:cxn modelId="{723CFFAE-1EDE-4686-8F3A-722D9D0F8EDA}" type="presParOf" srcId="{30EF4157-20C0-4981-98B1-A2A0A329350C}" destId="{5C9C7229-36E7-4002-88B7-3BB0CF1403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CA8EF-71D4-431B-BBC1-732BEE94D4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AB78121-C140-4618-BC3E-1E57030F3379}">
      <dgm:prSet custT="1"/>
      <dgm:spPr/>
      <dgm:t>
        <a:bodyPr/>
        <a:lstStyle/>
        <a:p>
          <a:pPr algn="ctr"/>
          <a:r>
            <a:rPr lang="pt-BR" sz="2400" b="1" dirty="0">
              <a:latin typeface="Arial" panose="020B0604020202020204" pitchFamily="34" charset="0"/>
              <a:cs typeface="Arial" panose="020B0604020202020204" pitchFamily="34" charset="0"/>
            </a:rPr>
            <a:t>Referencial Curricular e os Múltiplos contextos escolares</a:t>
          </a:r>
        </a:p>
      </dgm:t>
    </dgm:pt>
    <dgm:pt modelId="{E818604C-942B-4BFA-854E-37AEDE3BB0F3}" type="parTrans" cxnId="{EDAA765B-410A-4AD1-AE17-EF088A6E1D93}">
      <dgm:prSet/>
      <dgm:spPr/>
      <dgm:t>
        <a:bodyPr/>
        <a:lstStyle/>
        <a:p>
          <a:endParaRPr lang="pt-BR"/>
        </a:p>
      </dgm:t>
    </dgm:pt>
    <dgm:pt modelId="{CAF74A0C-9FDB-4A59-92E7-D02F7FB4E61F}" type="sibTrans" cxnId="{EDAA765B-410A-4AD1-AE17-EF088A6E1D93}">
      <dgm:prSet/>
      <dgm:spPr/>
      <dgm:t>
        <a:bodyPr/>
        <a:lstStyle/>
        <a:p>
          <a:endParaRPr lang="pt-BR"/>
        </a:p>
      </dgm:t>
    </dgm:pt>
    <dgm:pt modelId="{30EF4157-20C0-4981-98B1-A2A0A329350C}" type="pres">
      <dgm:prSet presAssocID="{64DCA8EF-71D4-431B-BBC1-732BEE94D42A}" presName="linear" presStyleCnt="0">
        <dgm:presLayoutVars>
          <dgm:animLvl val="lvl"/>
          <dgm:resizeHandles val="exact"/>
        </dgm:presLayoutVars>
      </dgm:prSet>
      <dgm:spPr/>
    </dgm:pt>
    <dgm:pt modelId="{9CF9E18D-18A2-4AAB-8BD9-B665A9626272}" type="pres">
      <dgm:prSet presAssocID="{2AB78121-C140-4618-BC3E-1E57030F3379}" presName="parentText" presStyleLbl="node1" presStyleIdx="0" presStyleCnt="1" custScaleY="67174">
        <dgm:presLayoutVars>
          <dgm:chMax val="0"/>
          <dgm:bulletEnabled val="1"/>
        </dgm:presLayoutVars>
      </dgm:prSet>
      <dgm:spPr/>
    </dgm:pt>
  </dgm:ptLst>
  <dgm:cxnLst>
    <dgm:cxn modelId="{EDAA765B-410A-4AD1-AE17-EF088A6E1D93}" srcId="{64DCA8EF-71D4-431B-BBC1-732BEE94D42A}" destId="{2AB78121-C140-4618-BC3E-1E57030F3379}" srcOrd="0" destOrd="0" parTransId="{E818604C-942B-4BFA-854E-37AEDE3BB0F3}" sibTransId="{CAF74A0C-9FDB-4A59-92E7-D02F7FB4E61F}"/>
    <dgm:cxn modelId="{4EA82BB5-C05E-4E6C-B6D0-483727CEABA0}" type="presOf" srcId="{2AB78121-C140-4618-BC3E-1E57030F3379}" destId="{9CF9E18D-18A2-4AAB-8BD9-B665A9626272}" srcOrd="0" destOrd="0" presId="urn:microsoft.com/office/officeart/2005/8/layout/vList2"/>
    <dgm:cxn modelId="{E6C4E0C6-FFAC-4BD4-83E8-7F7F95B01CC5}" type="presOf" srcId="{64DCA8EF-71D4-431B-BBC1-732BEE94D42A}" destId="{30EF4157-20C0-4981-98B1-A2A0A329350C}" srcOrd="0" destOrd="0" presId="urn:microsoft.com/office/officeart/2005/8/layout/vList2"/>
    <dgm:cxn modelId="{DAB00392-E948-42F1-A81F-7EF3B0C81A89}" type="presParOf" srcId="{30EF4157-20C0-4981-98B1-A2A0A329350C}" destId="{9CF9E18D-18A2-4AAB-8BD9-B665A96262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DCA8EF-71D4-431B-BBC1-732BEE94D4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9B3605B-4F96-4B99-A583-F2A07F6CE99F}">
      <dgm:prSet/>
      <dgm:spPr>
        <a:gradFill flip="none" rotWithShape="0">
          <a:gsLst>
            <a:gs pos="0">
              <a:srgbClr val="CCFF99">
                <a:shade val="30000"/>
                <a:satMod val="115000"/>
              </a:srgbClr>
            </a:gs>
            <a:gs pos="50000">
              <a:srgbClr val="CCFF99">
                <a:shade val="67500"/>
                <a:satMod val="115000"/>
              </a:srgbClr>
            </a:gs>
            <a:gs pos="100000">
              <a:srgbClr val="CCFF99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pPr algn="ctr"/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Referencial Curricular e o Plano  de Ensino Anual</a:t>
          </a:r>
        </a:p>
      </dgm:t>
    </dgm:pt>
    <dgm:pt modelId="{1651ADCD-A87C-41ED-B117-C56BCCA0CBFD}" type="parTrans" cxnId="{A5F3D506-58BE-4040-BD6A-1682766D210F}">
      <dgm:prSet/>
      <dgm:spPr/>
      <dgm:t>
        <a:bodyPr/>
        <a:lstStyle/>
        <a:p>
          <a:endParaRPr lang="pt-BR"/>
        </a:p>
      </dgm:t>
    </dgm:pt>
    <dgm:pt modelId="{677DD992-1EC8-48D8-8033-FE1ADC7B19E1}" type="sibTrans" cxnId="{A5F3D506-58BE-4040-BD6A-1682766D210F}">
      <dgm:prSet/>
      <dgm:spPr/>
      <dgm:t>
        <a:bodyPr/>
        <a:lstStyle/>
        <a:p>
          <a:endParaRPr lang="pt-BR"/>
        </a:p>
      </dgm:t>
    </dgm:pt>
    <dgm:pt modelId="{30EF4157-20C0-4981-98B1-A2A0A329350C}" type="pres">
      <dgm:prSet presAssocID="{64DCA8EF-71D4-431B-BBC1-732BEE94D42A}" presName="linear" presStyleCnt="0">
        <dgm:presLayoutVars>
          <dgm:animLvl val="lvl"/>
          <dgm:resizeHandles val="exact"/>
        </dgm:presLayoutVars>
      </dgm:prSet>
      <dgm:spPr/>
    </dgm:pt>
    <dgm:pt modelId="{1FBD259B-590E-4C57-A43E-69F9B258D7F8}" type="pres">
      <dgm:prSet presAssocID="{49B3605B-4F96-4B99-A583-F2A07F6CE99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5F3D506-58BE-4040-BD6A-1682766D210F}" srcId="{64DCA8EF-71D4-431B-BBC1-732BEE94D42A}" destId="{49B3605B-4F96-4B99-A583-F2A07F6CE99F}" srcOrd="0" destOrd="0" parTransId="{1651ADCD-A87C-41ED-B117-C56BCCA0CBFD}" sibTransId="{677DD992-1EC8-48D8-8033-FE1ADC7B19E1}"/>
    <dgm:cxn modelId="{E6C4E0C6-FFAC-4BD4-83E8-7F7F95B01CC5}" type="presOf" srcId="{64DCA8EF-71D4-431B-BBC1-732BEE94D42A}" destId="{30EF4157-20C0-4981-98B1-A2A0A329350C}" srcOrd="0" destOrd="0" presId="urn:microsoft.com/office/officeart/2005/8/layout/vList2"/>
    <dgm:cxn modelId="{8BCC22D0-B599-4700-90D5-50C0277A4F4F}" type="presOf" srcId="{49B3605B-4F96-4B99-A583-F2A07F6CE99F}" destId="{1FBD259B-590E-4C57-A43E-69F9B258D7F8}" srcOrd="0" destOrd="0" presId="urn:microsoft.com/office/officeart/2005/8/layout/vList2"/>
    <dgm:cxn modelId="{96D4DAA9-C3CD-42EB-9789-6A47C8468079}" type="presParOf" srcId="{30EF4157-20C0-4981-98B1-A2A0A329350C}" destId="{1FBD259B-590E-4C57-A43E-69F9B258D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CA8EF-71D4-431B-BBC1-732BEE94D4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2367CF3-D542-4F0D-B54D-F22B6E1FA2E1}">
      <dgm:prSet custT="1"/>
      <dgm:spPr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2870" tIns="102870" rIns="102870" bIns="102870" numCol="1" spcCol="1270" anchor="ctr" anchorCtr="0"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Referencial Curricular e o Plano de Aula</a:t>
          </a:r>
        </a:p>
      </dgm:t>
    </dgm:pt>
    <dgm:pt modelId="{12201310-48F3-4C0F-B32B-A0A788AD0F60}" type="parTrans" cxnId="{5E0AAA2E-89C3-4251-9CE8-F9A7EE192CCE}">
      <dgm:prSet/>
      <dgm:spPr/>
      <dgm:t>
        <a:bodyPr/>
        <a:lstStyle/>
        <a:p>
          <a:endParaRPr lang="pt-BR" b="1"/>
        </a:p>
      </dgm:t>
    </dgm:pt>
    <dgm:pt modelId="{D07E285D-22E9-441D-B233-ABAA67537793}" type="sibTrans" cxnId="{5E0AAA2E-89C3-4251-9CE8-F9A7EE192CCE}">
      <dgm:prSet/>
      <dgm:spPr/>
      <dgm:t>
        <a:bodyPr/>
        <a:lstStyle/>
        <a:p>
          <a:endParaRPr lang="pt-BR" b="1"/>
        </a:p>
      </dgm:t>
    </dgm:pt>
    <dgm:pt modelId="{30EF4157-20C0-4981-98B1-A2A0A329350C}" type="pres">
      <dgm:prSet presAssocID="{64DCA8EF-71D4-431B-BBC1-732BEE94D42A}" presName="linear" presStyleCnt="0">
        <dgm:presLayoutVars>
          <dgm:animLvl val="lvl"/>
          <dgm:resizeHandles val="exact"/>
        </dgm:presLayoutVars>
      </dgm:prSet>
      <dgm:spPr/>
    </dgm:pt>
    <dgm:pt modelId="{5C9C7229-36E7-4002-88B7-3BB0CF14031D}" type="pres">
      <dgm:prSet presAssocID="{42367CF3-D542-4F0D-B54D-F22B6E1FA2E1}" presName="parentText" presStyleLbl="node1" presStyleIdx="0" presStyleCnt="1" custLinFactNeighborX="43495" custLinFactNeighborY="-1629">
        <dgm:presLayoutVars>
          <dgm:chMax val="0"/>
          <dgm:bulletEnabled val="1"/>
        </dgm:presLayoutVars>
      </dgm:prSet>
      <dgm:spPr>
        <a:xfrm>
          <a:off x="0" y="1118"/>
          <a:ext cx="11762913" cy="631800"/>
        </a:xfrm>
        <a:prstGeom prst="roundRect">
          <a:avLst/>
        </a:prstGeom>
      </dgm:spPr>
    </dgm:pt>
  </dgm:ptLst>
  <dgm:cxnLst>
    <dgm:cxn modelId="{11F1B924-DF00-4597-B435-C2481F8A3376}" type="presOf" srcId="{42367CF3-D542-4F0D-B54D-F22B6E1FA2E1}" destId="{5C9C7229-36E7-4002-88B7-3BB0CF14031D}" srcOrd="0" destOrd="0" presId="urn:microsoft.com/office/officeart/2005/8/layout/vList2"/>
    <dgm:cxn modelId="{5E0AAA2E-89C3-4251-9CE8-F9A7EE192CCE}" srcId="{64DCA8EF-71D4-431B-BBC1-732BEE94D42A}" destId="{42367CF3-D542-4F0D-B54D-F22B6E1FA2E1}" srcOrd="0" destOrd="0" parTransId="{12201310-48F3-4C0F-B32B-A0A788AD0F60}" sibTransId="{D07E285D-22E9-441D-B233-ABAA67537793}"/>
    <dgm:cxn modelId="{E6C4E0C6-FFAC-4BD4-83E8-7F7F95B01CC5}" type="presOf" srcId="{64DCA8EF-71D4-431B-BBC1-732BEE94D42A}" destId="{30EF4157-20C0-4981-98B1-A2A0A329350C}" srcOrd="0" destOrd="0" presId="urn:microsoft.com/office/officeart/2005/8/layout/vList2"/>
    <dgm:cxn modelId="{723CFFAE-1EDE-4686-8F3A-722D9D0F8EDA}" type="presParOf" srcId="{30EF4157-20C0-4981-98B1-A2A0A329350C}" destId="{5C9C7229-36E7-4002-88B7-3BB0CF1403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9E18D-18A2-4AAB-8BD9-B665A9626272}">
      <dsp:nvSpPr>
        <dsp:cNvPr id="0" name=""/>
        <dsp:cNvSpPr/>
      </dsp:nvSpPr>
      <dsp:spPr>
        <a:xfrm>
          <a:off x="0" y="180404"/>
          <a:ext cx="8309499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Referencial Curricular e os múltiplos contextos escolares</a:t>
          </a:r>
        </a:p>
      </dsp:txBody>
      <dsp:txXfrm>
        <a:off x="31613" y="212017"/>
        <a:ext cx="8246273" cy="584369"/>
      </dsp:txXfrm>
    </dsp:sp>
    <dsp:sp modelId="{1FBD259B-590E-4C57-A43E-69F9B258D7F8}">
      <dsp:nvSpPr>
        <dsp:cNvPr id="0" name=""/>
        <dsp:cNvSpPr/>
      </dsp:nvSpPr>
      <dsp:spPr>
        <a:xfrm>
          <a:off x="0" y="905759"/>
          <a:ext cx="8309499" cy="64759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Referencial Curricular e o Plano  de Ensino Anual</a:t>
          </a:r>
        </a:p>
      </dsp:txBody>
      <dsp:txXfrm>
        <a:off x="31613" y="937372"/>
        <a:ext cx="8246273" cy="584369"/>
      </dsp:txXfrm>
    </dsp:sp>
    <dsp:sp modelId="{5C9C7229-36E7-4002-88B7-3BB0CF14031D}">
      <dsp:nvSpPr>
        <dsp:cNvPr id="0" name=""/>
        <dsp:cNvSpPr/>
      </dsp:nvSpPr>
      <dsp:spPr>
        <a:xfrm>
          <a:off x="0" y="1631115"/>
          <a:ext cx="8309499" cy="64759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Referencial Curricular e o Plano de Aula</a:t>
          </a:r>
        </a:p>
      </dsp:txBody>
      <dsp:txXfrm>
        <a:off x="31613" y="1662728"/>
        <a:ext cx="8246273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9E18D-18A2-4AAB-8BD9-B665A9626272}">
      <dsp:nvSpPr>
        <dsp:cNvPr id="0" name=""/>
        <dsp:cNvSpPr/>
      </dsp:nvSpPr>
      <dsp:spPr>
        <a:xfrm>
          <a:off x="0" y="150"/>
          <a:ext cx="11346024" cy="6577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Referencial Curricular e os Múltiplos contextos escolares</a:t>
          </a:r>
        </a:p>
      </dsp:txBody>
      <dsp:txXfrm>
        <a:off x="32107" y="32257"/>
        <a:ext cx="11281810" cy="593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D259B-590E-4C57-A43E-69F9B258D7F8}">
      <dsp:nvSpPr>
        <dsp:cNvPr id="0" name=""/>
        <dsp:cNvSpPr/>
      </dsp:nvSpPr>
      <dsp:spPr>
        <a:xfrm>
          <a:off x="0" y="473"/>
          <a:ext cx="11541124" cy="561599"/>
        </a:xfrm>
        <a:prstGeom prst="roundRect">
          <a:avLst/>
        </a:prstGeom>
        <a:gradFill flip="none" rotWithShape="0">
          <a:gsLst>
            <a:gs pos="0">
              <a:srgbClr val="CCFF99">
                <a:shade val="30000"/>
                <a:satMod val="115000"/>
              </a:srgbClr>
            </a:gs>
            <a:gs pos="50000">
              <a:srgbClr val="CCFF99">
                <a:shade val="67500"/>
                <a:satMod val="115000"/>
              </a:srgbClr>
            </a:gs>
            <a:gs pos="100000">
              <a:srgbClr val="CCFF99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Referencial Curricular e o Plano  de Ensino Anual</a:t>
          </a:r>
        </a:p>
      </dsp:txBody>
      <dsp:txXfrm>
        <a:off x="27415" y="27888"/>
        <a:ext cx="11486294" cy="506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C7229-36E7-4002-88B7-3BB0CF14031D}">
      <dsp:nvSpPr>
        <dsp:cNvPr id="0" name=""/>
        <dsp:cNvSpPr/>
      </dsp:nvSpPr>
      <dsp:spPr>
        <a:xfrm>
          <a:off x="0" y="0"/>
          <a:ext cx="11762913" cy="510161"/>
        </a:xfrm>
        <a:prstGeom prst="roundRect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Referencial Curricular e o Plano de Aula</a:t>
          </a:r>
        </a:p>
      </dsp:txBody>
      <dsp:txXfrm>
        <a:off x="24904" y="24904"/>
        <a:ext cx="11713105" cy="460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59097D-F8C7-2426-681E-64B2976A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D42B-FD02-499A-82A6-3F53A57B1EF4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961BD7-1480-255B-CADE-C25C11E0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6CEE33-A8B4-BEE9-ABBE-D57AEC1B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B461-6C30-420E-ABBB-526CB873D5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154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119BA-3A53-3477-6FA4-7A8C7CF6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20ED-66B5-4B29-9B43-2F55407EEA03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ACBD15-1528-9AF2-7E0B-3B162BD2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7E02BF-F92D-8333-C164-B3805756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2116-104D-4F90-8E78-9A37A7F86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267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3EF67D-7FB1-3353-CD75-D8B395F3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27F1-EA6E-4A89-8FEB-9A5CB193A1A6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84D77B-E193-C1AC-06F7-70A19AC7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1FD9C-4A15-4E35-9D7D-7CBB1C87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4DB0-9A6F-4EBC-B8F8-813A6C1281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222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0F682AB5-CC3D-E144-26BA-5947C8881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137B451-D812-2B73-4422-58F0373596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BEC6-8A24-40FB-A667-E74E73E54AB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D5ACEDAA-B2F3-769D-E163-C17DE3A2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4DB2-4224-48A8-85B8-3D725BF2FF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68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05B07E8-CB30-25DF-CF19-A23832551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062C900-D379-A7E4-EFA5-D5F8455A42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6BC3-8A02-44BF-86BA-B55BC497A2C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D0A439E7-C9FB-57B3-6EB5-CBD56A9F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64C5-50B1-42FB-869B-8A368109ED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487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07CC0588-C5A5-1D26-ABCE-C97B95C3D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AF5E80-9673-BC56-0585-3797D696F7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DDA69-853A-40BB-A683-C8AF6C2D32E7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D910A75-66B5-190A-DC24-2D3AA217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8067-C15E-40D8-98A3-2D95BA8F92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798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0EDAAC94-36EE-96C2-06AA-BE8EC9384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0CC7CD45-D30B-97EA-6928-2A913E54AC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7F63-F638-408C-9873-B8AF2DFA2ECD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220E75F9-8490-B2CA-C177-A130EDE6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E38B-8F39-439F-8ECA-2AD3934E30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5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39EF234-83B2-24AA-6DE8-14E49A640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C7D85363-7F55-A181-329C-06F95EEAAA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3C51A8-1EBA-434C-A894-3E2DC78786AA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6EDD588-0375-91CF-D56E-FB4CB66F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779086-1B34-4F1C-9246-91E821D9A8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398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67FAF3-7706-8C6F-F03A-CED99D92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B699-8DFE-47DE-83AE-86B5196300CC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1BDC5D-BB8E-8E1E-0D42-175DA4FF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7625BC-AB37-D310-01B1-CE90ACBB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0010-B256-4AA5-9303-60E709AD8D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90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E81E45-22CA-5D5A-33A3-64166348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D7BC-A3E0-4A2D-9219-FCAA5A6BF555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3B20B2-B5FB-7B44-2ADB-B50B4222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DE3C49-C463-FF56-6B80-E92FFBE8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84B4-7C78-43D5-81DF-83695A68AF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902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3AA1266-2A3E-CC7F-93D6-755CA268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89FD-B3E2-4A5D-9B93-6A8487C6978E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8E314ED-3B2E-5E37-B12E-34FF2596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164A9E4-DFA0-BBC4-E8FD-98D644D4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D648-B7A8-4F85-B47E-97420B572A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997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A910C53-3DC7-6071-4CDC-9709E58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3A51-C0E6-403F-9180-E49AEDE17485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7555E2E-2FB6-9FE3-17CD-E629D5A3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735B9B2-C145-BB3F-EB59-04A0C9F3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CDE3-4A3B-443E-BBDE-68BA9225E2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047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C7C18C8-0F07-D970-B966-CDD841E2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679B-C29E-4384-A732-1F9ED6B6B6E6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DC50EA2-5078-089B-F4E8-376A4E16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403A317-0C1D-BC65-936E-E1593900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C9E9-F1E9-4E4A-BEF8-F8AA9E8A5C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211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1B9ED68-BF5F-A5DD-D6BB-5994D3BE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C25B-CC66-4092-A911-32F0BB7280E9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441113D-F889-E6FB-1789-436754A8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3F012AC6-F5E8-4266-59AD-8F01BCC9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251C-A7A9-40A6-BBFD-01CFD5531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998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5A036C9-6DC0-A1C2-1013-A7EEB825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233D-6415-4E51-9042-F18ABD6AC566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A7AD6DF-D3C0-FADA-F5EC-24B918F7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10B7BA4-E68E-81C1-BBAB-B4EA7FA5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0082-E62D-4180-8693-D369704CC2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183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0892C2B-8AF4-0F1C-4DF9-718E1BB4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ABDA-2198-40CC-BCF9-92EC958B6EA6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B33EA7F-A308-2077-863C-EAA3804F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825DB2A-5983-943A-025F-8EC5F6EB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0FEF-7FE9-4582-8339-CD90A3C05C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396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368EF40-E71B-8593-6F9E-A1AC51EAE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0110D63-7937-CBD6-C29E-15A3117CA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E8B94B-8427-E8F8-B9D4-EC1049C83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2CCCB9-D6E8-46C5-A54F-AC7399E5B4EC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862B9C-6D5F-79C1-59B1-2B14EA5FF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F249F2-7C6D-CA39-3FCF-E65123AD4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8AF26E-B02E-4E6D-BAAA-5B73AE5B7F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>
            <a:extLst>
              <a:ext uri="{FF2B5EF4-FFF2-40B4-BE49-F238E27FC236}">
                <a16:creationId xmlns:a16="http://schemas.microsoft.com/office/drawing/2014/main" id="{D8745BE3-4F82-DE29-AF02-A5AE1CE16A57}"/>
              </a:ext>
            </a:extLst>
          </p:cNvPr>
          <p:cNvSpPr>
            <a:spLocks/>
          </p:cNvSpPr>
          <p:nvPr/>
        </p:nvSpPr>
        <p:spPr bwMode="auto">
          <a:xfrm>
            <a:off x="6946900" y="6200775"/>
            <a:ext cx="4273550" cy="0"/>
          </a:xfrm>
          <a:custGeom>
            <a:avLst/>
            <a:gdLst>
              <a:gd name="T0" fmla="*/ 0 w 4273550"/>
              <a:gd name="T1" fmla="*/ 4273334 w 4273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273550">
                <a:moveTo>
                  <a:pt x="0" y="0"/>
                </a:moveTo>
                <a:lnTo>
                  <a:pt x="4273334" y="1"/>
                </a:lnTo>
              </a:path>
            </a:pathLst>
          </a:custGeom>
          <a:noFill/>
          <a:ln w="76200">
            <a:solidFill>
              <a:srgbClr val="E8F0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2051" name="bg object 17">
            <a:extLst>
              <a:ext uri="{FF2B5EF4-FFF2-40B4-BE49-F238E27FC236}">
                <a16:creationId xmlns:a16="http://schemas.microsoft.com/office/drawing/2014/main" id="{7A7E8844-E420-618E-59D9-FAA77E36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788025"/>
            <a:ext cx="10636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bg object 18">
            <a:extLst>
              <a:ext uri="{FF2B5EF4-FFF2-40B4-BE49-F238E27FC236}">
                <a16:creationId xmlns:a16="http://schemas.microsoft.com/office/drawing/2014/main" id="{125FDEBA-8D1E-8609-4C82-E69CBC3AE86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828675"/>
          </a:xfrm>
          <a:custGeom>
            <a:avLst/>
            <a:gdLst>
              <a:gd name="T0" fmla="*/ 12191999 w 12192000"/>
              <a:gd name="T1" fmla="*/ 0 h 829310"/>
              <a:gd name="T2" fmla="*/ 0 w 12192000"/>
              <a:gd name="T3" fmla="*/ 0 h 829310"/>
              <a:gd name="T4" fmla="*/ 0 w 12192000"/>
              <a:gd name="T5" fmla="*/ 825254 h 829310"/>
              <a:gd name="T6" fmla="*/ 12191999 w 12192000"/>
              <a:gd name="T7" fmla="*/ 825254 h 829310"/>
              <a:gd name="T8" fmla="*/ 12191999 w 12192000"/>
              <a:gd name="T9" fmla="*/ 0 h 829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829310">
                <a:moveTo>
                  <a:pt x="12191999" y="0"/>
                </a:moveTo>
                <a:lnTo>
                  <a:pt x="0" y="0"/>
                </a:lnTo>
                <a:lnTo>
                  <a:pt x="0" y="829055"/>
                </a:lnTo>
                <a:lnTo>
                  <a:pt x="12191999" y="829055"/>
                </a:lnTo>
                <a:lnTo>
                  <a:pt x="12191999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053" name="bg object 19">
            <a:extLst>
              <a:ext uri="{FF2B5EF4-FFF2-40B4-BE49-F238E27FC236}">
                <a16:creationId xmlns:a16="http://schemas.microsoft.com/office/drawing/2014/main" id="{85295AC8-BF5A-445D-B931-EFAA459E5EF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828675"/>
          </a:xfrm>
          <a:custGeom>
            <a:avLst/>
            <a:gdLst>
              <a:gd name="T0" fmla="*/ 0 w 12192000"/>
              <a:gd name="T1" fmla="*/ 0 h 829310"/>
              <a:gd name="T2" fmla="*/ 12192000 w 12192000"/>
              <a:gd name="T3" fmla="*/ 0 h 829310"/>
              <a:gd name="T4" fmla="*/ 12192000 w 12192000"/>
              <a:gd name="T5" fmla="*/ 825255 h 829310"/>
              <a:gd name="T6" fmla="*/ 0 w 12192000"/>
              <a:gd name="T7" fmla="*/ 825255 h 829310"/>
              <a:gd name="T8" fmla="*/ 0 w 12192000"/>
              <a:gd name="T9" fmla="*/ 0 h 829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829310">
                <a:moveTo>
                  <a:pt x="0" y="0"/>
                </a:moveTo>
                <a:lnTo>
                  <a:pt x="12192000" y="0"/>
                </a:lnTo>
                <a:lnTo>
                  <a:pt x="12192000" y="829056"/>
                </a:lnTo>
                <a:lnTo>
                  <a:pt x="0" y="829056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153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054" name="Holder 2">
            <a:extLst>
              <a:ext uri="{FF2B5EF4-FFF2-40B4-BE49-F238E27FC236}">
                <a16:creationId xmlns:a16="http://schemas.microsoft.com/office/drawing/2014/main" id="{79557A77-D8AA-600E-9A8A-E99A5F891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17713" y="198438"/>
            <a:ext cx="81565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t-BR" altLang="pt-BR"/>
          </a:p>
        </p:txBody>
      </p:sp>
      <p:sp>
        <p:nvSpPr>
          <p:cNvPr id="2055" name="Holder 3">
            <a:extLst>
              <a:ext uri="{FF2B5EF4-FFF2-40B4-BE49-F238E27FC236}">
                <a16:creationId xmlns:a16="http://schemas.microsoft.com/office/drawing/2014/main" id="{921FD4E4-40C4-CAF1-906E-39F1078AE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89113" y="2098675"/>
            <a:ext cx="86137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t-BR" altLang="pt-BR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15AE86E-0054-FF99-B497-55FA41B223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23B7266-E287-A679-7FE6-021E90BD6C9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606713-A1A0-452B-9B7D-CBE935A79D5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354F9985-E38F-9E29-2A3F-895E006167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CA11A2-13AF-4000-8D43-0E43C1491C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jpe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.xml"/><Relationship Id="rId5" Type="http://schemas.openxmlformats.org/officeDocument/2006/relationships/image" Target="../media/image18.jpeg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4.xml"/><Relationship Id="rId5" Type="http://schemas.openxmlformats.org/officeDocument/2006/relationships/image" Target="../media/image18.jpeg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4">
            <a:extLst>
              <a:ext uri="{FF2B5EF4-FFF2-40B4-BE49-F238E27FC236}">
                <a16:creationId xmlns:a16="http://schemas.microsoft.com/office/drawing/2014/main" id="{17C41349-5C79-F021-29BA-8D1B078B3E3B}"/>
              </a:ext>
            </a:extLst>
          </p:cNvPr>
          <p:cNvSpPr>
            <a:spLocks/>
          </p:cNvSpPr>
          <p:nvPr/>
        </p:nvSpPr>
        <p:spPr bwMode="auto">
          <a:xfrm>
            <a:off x="3543300" y="2193925"/>
            <a:ext cx="5230813" cy="0"/>
          </a:xfrm>
          <a:custGeom>
            <a:avLst/>
            <a:gdLst>
              <a:gd name="T0" fmla="*/ 0 w 5231765"/>
              <a:gd name="T1" fmla="*/ 5225991 w 52317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31765">
                <a:moveTo>
                  <a:pt x="0" y="0"/>
                </a:moveTo>
                <a:lnTo>
                  <a:pt x="5231700" y="1"/>
                </a:lnTo>
              </a:path>
            </a:pathLst>
          </a:custGeom>
          <a:noFill/>
          <a:ln w="76200">
            <a:solidFill>
              <a:srgbClr val="E8F0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100" name="object 5">
            <a:extLst>
              <a:ext uri="{FF2B5EF4-FFF2-40B4-BE49-F238E27FC236}">
                <a16:creationId xmlns:a16="http://schemas.microsoft.com/office/drawing/2014/main" id="{F785E1C7-DDFB-1E7A-FEAE-20413DEB1442}"/>
              </a:ext>
            </a:extLst>
          </p:cNvPr>
          <p:cNvSpPr>
            <a:spLocks/>
          </p:cNvSpPr>
          <p:nvPr/>
        </p:nvSpPr>
        <p:spPr bwMode="auto">
          <a:xfrm>
            <a:off x="3543300" y="5694363"/>
            <a:ext cx="5230813" cy="0"/>
          </a:xfrm>
          <a:custGeom>
            <a:avLst/>
            <a:gdLst>
              <a:gd name="T0" fmla="*/ 0 w 5231765"/>
              <a:gd name="T1" fmla="*/ 5225991 w 52317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31765">
                <a:moveTo>
                  <a:pt x="0" y="0"/>
                </a:moveTo>
                <a:lnTo>
                  <a:pt x="5231700" y="1"/>
                </a:lnTo>
              </a:path>
            </a:pathLst>
          </a:custGeom>
          <a:noFill/>
          <a:ln w="76200">
            <a:solidFill>
              <a:srgbClr val="E8F0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101" name="object 7">
            <a:extLst>
              <a:ext uri="{FF2B5EF4-FFF2-40B4-BE49-F238E27FC236}">
                <a16:creationId xmlns:a16="http://schemas.microsoft.com/office/drawing/2014/main" id="{0DAEC0D0-29EF-ED06-45EF-3F3923DD39BE}"/>
              </a:ext>
            </a:extLst>
          </p:cNvPr>
          <p:cNvSpPr>
            <a:spLocks/>
          </p:cNvSpPr>
          <p:nvPr/>
        </p:nvSpPr>
        <p:spPr bwMode="auto">
          <a:xfrm>
            <a:off x="4500563" y="6697663"/>
            <a:ext cx="4273550" cy="0"/>
          </a:xfrm>
          <a:custGeom>
            <a:avLst/>
            <a:gdLst>
              <a:gd name="T0" fmla="*/ 0 w 4273550"/>
              <a:gd name="T1" fmla="*/ 4273200 w 4273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273550">
                <a:moveTo>
                  <a:pt x="0" y="0"/>
                </a:moveTo>
                <a:lnTo>
                  <a:pt x="4273200" y="1"/>
                </a:lnTo>
              </a:path>
            </a:pathLst>
          </a:custGeom>
          <a:noFill/>
          <a:ln w="76200">
            <a:solidFill>
              <a:srgbClr val="E8F0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C6934B6-3F46-A54D-DB38-EE135C047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81" y="2955925"/>
            <a:ext cx="8341439" cy="156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75" rIns="0" bIns="0">
            <a:spAutoFit/>
          </a:bodyPr>
          <a:lstStyle>
            <a:lvl1pPr marL="55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pt-BR" sz="3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REFERENCIAL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3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CURRICULAR REME UM ESTUDO EM AÇÃO</a:t>
            </a:r>
            <a:endParaRPr lang="pt-BR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>
            <a:extLst>
              <a:ext uri="{FF2B5EF4-FFF2-40B4-BE49-F238E27FC236}">
                <a16:creationId xmlns:a16="http://schemas.microsoft.com/office/drawing/2014/main" id="{E2183B85-2A0B-7E86-EDD5-4CAC406328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7713" y="198438"/>
            <a:ext cx="9034462" cy="4524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/>
              <a:t>ETAPA </a:t>
            </a:r>
            <a:r>
              <a:rPr spc="-5" dirty="0"/>
              <a:t>I</a:t>
            </a:r>
            <a:r>
              <a:rPr lang="pt-BR" spc="-5" dirty="0"/>
              <a:t>I </a:t>
            </a:r>
            <a:r>
              <a:rPr dirty="0"/>
              <a:t>–</a:t>
            </a:r>
            <a:r>
              <a:rPr lang="pt-BR" dirty="0"/>
              <a:t> </a:t>
            </a:r>
            <a:r>
              <a:rPr lang="pt-BR" spc="-5" dirty="0"/>
              <a:t>CENÁRIOS TEÓRICOS E PRÁTICOS</a:t>
            </a:r>
            <a:br>
              <a:rPr lang="pt-BR" spc="-5" dirty="0"/>
            </a:br>
            <a:r>
              <a:rPr spc="-5" dirty="0"/>
              <a:t> 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64647B6-97DC-5B49-C650-A5D5631D5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2825"/>
            <a:ext cx="12192000" cy="612775"/>
          </a:xfrm>
          <a:prstGeom prst="rect">
            <a:avLst/>
          </a:prstGeom>
          <a:noFill/>
          <a:ln>
            <a:noFill/>
          </a:ln>
        </p:spPr>
        <p:txBody>
          <a:bodyPr lIns="0" tIns="381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 indent="495300" eaLnBrk="1" hangingPunct="1">
              <a:lnSpc>
                <a:spcPts val="4700"/>
              </a:lnSpc>
              <a:spcBef>
                <a:spcPts val="300"/>
              </a:spcBef>
              <a:defRPr/>
            </a:pPr>
            <a:r>
              <a:rPr lang="pt-BR" altLang="pt-BR" sz="3600" kern="0" dirty="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SITUAÇÕES-PROBLEMA</a:t>
            </a:r>
            <a:endParaRPr lang="pt-BR" altLang="pt-BR" sz="3600" kern="0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617B185-AFFC-9D2A-E72B-7DC731C2EFD7}"/>
              </a:ext>
            </a:extLst>
          </p:cNvPr>
          <p:cNvGraphicFramePr/>
          <p:nvPr/>
        </p:nvGraphicFramePr>
        <p:xfrm>
          <a:off x="1941251" y="2219326"/>
          <a:ext cx="8309499" cy="245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F13DA5C-A13C-B9E8-8C9C-22007D13F6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2363" y="158750"/>
            <a:ext cx="2335212" cy="4524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I</a:t>
            </a:r>
            <a:r>
              <a:rPr dirty="0"/>
              <a:t>NTE</a:t>
            </a:r>
            <a:r>
              <a:rPr spc="-5" dirty="0"/>
              <a:t>RVAL</a:t>
            </a:r>
            <a:r>
              <a:rPr dirty="0"/>
              <a:t>O</a:t>
            </a:r>
          </a:p>
        </p:txBody>
      </p:sp>
      <p:grpSp>
        <p:nvGrpSpPr>
          <p:cNvPr id="14339" name="object 5">
            <a:extLst>
              <a:ext uri="{FF2B5EF4-FFF2-40B4-BE49-F238E27FC236}">
                <a16:creationId xmlns:a16="http://schemas.microsoft.com/office/drawing/2014/main" id="{D99DE09F-EEE6-9B55-6DAD-EA90ADD2BB80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4342" name="object 6">
              <a:extLst>
                <a:ext uri="{FF2B5EF4-FFF2-40B4-BE49-F238E27FC236}">
                  <a16:creationId xmlns:a16="http://schemas.microsoft.com/office/drawing/2014/main" id="{F2AD14F5-2C02-4BFF-A504-9607605CE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object 7">
              <a:extLst>
                <a:ext uri="{FF2B5EF4-FFF2-40B4-BE49-F238E27FC236}">
                  <a16:creationId xmlns:a16="http://schemas.microsoft.com/office/drawing/2014/main" id="{6CE48554-DF66-7E3E-2371-947ECEA30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Imagem 7">
            <a:extLst>
              <a:ext uri="{FF2B5EF4-FFF2-40B4-BE49-F238E27FC236}">
                <a16:creationId xmlns:a16="http://schemas.microsoft.com/office/drawing/2014/main" id="{0E91EC47-C6FC-6F2B-5D01-FD49D7BD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30475"/>
            <a:ext cx="2611438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m 54">
            <a:extLst>
              <a:ext uri="{FF2B5EF4-FFF2-40B4-BE49-F238E27FC236}">
                <a16:creationId xmlns:a16="http://schemas.microsoft.com/office/drawing/2014/main" id="{58A45EB7-4F24-2236-D291-9748AB44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626" r="17986"/>
          <a:stretch>
            <a:fillRect/>
          </a:stretch>
        </p:blipFill>
        <p:spPr bwMode="auto">
          <a:xfrm>
            <a:off x="2401888" y="2514600"/>
            <a:ext cx="31607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object 2">
            <a:extLst>
              <a:ext uri="{FF2B5EF4-FFF2-40B4-BE49-F238E27FC236}">
                <a16:creationId xmlns:a16="http://schemas.microsoft.com/office/drawing/2014/main" id="{9A1831DE-ED50-F8EA-A4F1-149B72C27C32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15373" name="object 3">
              <a:extLst>
                <a:ext uri="{FF2B5EF4-FFF2-40B4-BE49-F238E27FC236}">
                  <a16:creationId xmlns:a16="http://schemas.microsoft.com/office/drawing/2014/main" id="{B0E1CA4F-5714-8CEC-3FAB-25483AAA9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200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200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15374" name="object 4">
              <a:extLst>
                <a:ext uri="{FF2B5EF4-FFF2-40B4-BE49-F238E27FC236}">
                  <a16:creationId xmlns:a16="http://schemas.microsoft.com/office/drawing/2014/main" id="{A72243D1-F5AB-DF21-9FA6-687E71146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object 5">
            <a:extLst>
              <a:ext uri="{FF2B5EF4-FFF2-40B4-BE49-F238E27FC236}">
                <a16:creationId xmlns:a16="http://schemas.microsoft.com/office/drawing/2014/main" id="{A8C0B6B7-14F1-3B15-72A7-7D9AD6B85920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15371" name="object 6">
              <a:extLst>
                <a:ext uri="{FF2B5EF4-FFF2-40B4-BE49-F238E27FC236}">
                  <a16:creationId xmlns:a16="http://schemas.microsoft.com/office/drawing/2014/main" id="{23217F44-55C8-52E1-B437-22B533B9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1999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199 h 829310"/>
                <a:gd name="T6" fmla="*/ 12191999 w 12192000"/>
                <a:gd name="T7" fmla="*/ 829199 h 829310"/>
                <a:gd name="T8" fmla="*/ 12191999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1999" y="0"/>
                  </a:moveTo>
                  <a:lnTo>
                    <a:pt x="0" y="0"/>
                  </a:lnTo>
                  <a:lnTo>
                    <a:pt x="0" y="829199"/>
                  </a:lnTo>
                  <a:lnTo>
                    <a:pt x="12191999" y="829199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5372" name="object 7">
              <a:extLst>
                <a:ext uri="{FF2B5EF4-FFF2-40B4-BE49-F238E27FC236}">
                  <a16:creationId xmlns:a16="http://schemas.microsoft.com/office/drawing/2014/main" id="{3C08B280-DB07-4B0D-199A-2EEAC9B07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200 h 829310"/>
                <a:gd name="T6" fmla="*/ 0 w 12192000"/>
                <a:gd name="T7" fmla="*/ 829200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4FBC257A-7AC6-1C5C-4F6C-85A06B86F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825" y="192088"/>
            <a:ext cx="9461500" cy="4445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>
                <a:latin typeface="Arial Black" panose="020B0A04020102020204" pitchFamily="34" charset="0"/>
                <a:cs typeface="Arial" panose="020B0604020202020204" pitchFamily="34" charset="0"/>
              </a:rPr>
              <a:t>ETAPA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 Black" panose="020B0A04020102020204" pitchFamily="34" charset="0"/>
                <a:cs typeface="Arial" panose="020B0604020202020204" pitchFamily="34" charset="0"/>
              </a:rPr>
              <a:t>III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b="1" kern="12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SOCIALIZAÇÃO E SISTEMATIZAÇÃO </a:t>
            </a:r>
            <a:endParaRPr spc="-5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65" name="object 9">
            <a:extLst>
              <a:ext uri="{FF2B5EF4-FFF2-40B4-BE49-F238E27FC236}">
                <a16:creationId xmlns:a16="http://schemas.microsoft.com/office/drawing/2014/main" id="{A9F21751-846A-FE79-D63C-5CAA864BE8CC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5369" name="object 10">
              <a:extLst>
                <a:ext uri="{FF2B5EF4-FFF2-40B4-BE49-F238E27FC236}">
                  <a16:creationId xmlns:a16="http://schemas.microsoft.com/office/drawing/2014/main" id="{BC287C93-E180-A9FF-3E33-1B099E666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object 11">
              <a:extLst>
                <a:ext uri="{FF2B5EF4-FFF2-40B4-BE49-F238E27FC236}">
                  <a16:creationId xmlns:a16="http://schemas.microsoft.com/office/drawing/2014/main" id="{ED30FD0E-0000-8D98-F51F-0C464B204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Picture 14" descr="Conceito de Sistematização «Definição e o que é»">
            <a:extLst>
              <a:ext uri="{FF2B5EF4-FFF2-40B4-BE49-F238E27FC236}">
                <a16:creationId xmlns:a16="http://schemas.microsoft.com/office/drawing/2014/main" id="{7772697E-BB27-E88B-FB6A-B1A2E800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265085"/>
            <a:ext cx="3690707" cy="159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E536E25-6C82-EFCC-FB40-26E1EEA36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052430"/>
              </p:ext>
            </p:extLst>
          </p:nvPr>
        </p:nvGraphicFramePr>
        <p:xfrm>
          <a:off x="438540" y="1117860"/>
          <a:ext cx="11346024" cy="65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368" name="CaixaDeTexto 3">
            <a:extLst>
              <a:ext uri="{FF2B5EF4-FFF2-40B4-BE49-F238E27FC236}">
                <a16:creationId xmlns:a16="http://schemas.microsoft.com/office/drawing/2014/main" id="{C9A27AFB-E4D0-E17C-6103-4FB497812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67980"/>
            <a:ext cx="11614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Atividade 4 - </a:t>
            </a:r>
            <a:r>
              <a:rPr lang="pt-BR" alt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 do conjunto de informações levantadas com as atividades anteriores, quais estratégias metodológicas o grupo propõe para garantir que, na prática docente, se considere o contexto no qual a unidade escolar está inserida? </a:t>
            </a:r>
          </a:p>
          <a:p>
            <a:pPr algn="just"/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Atividade 5 - Sabendo que as dificuldades na competência leitora influenciam em todos os componentes curriculares, além de serem derivadas de múltiplos fatores, inclusive, externos à escola, acesse o Referencial Curricular do seu componente e identifique uma habilidade, depois elenque procedimentos metodológicos que atendam a habilidade escolhida, contribuindo para o desenvolvimento da competência leitora.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object 2">
            <a:extLst>
              <a:ext uri="{FF2B5EF4-FFF2-40B4-BE49-F238E27FC236}">
                <a16:creationId xmlns:a16="http://schemas.microsoft.com/office/drawing/2014/main" id="{48583AB9-4B05-CEB2-C018-30EE585EF10C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16398" name="object 3">
              <a:extLst>
                <a:ext uri="{FF2B5EF4-FFF2-40B4-BE49-F238E27FC236}">
                  <a16:creationId xmlns:a16="http://schemas.microsoft.com/office/drawing/2014/main" id="{11D628C7-6E3B-A10B-08D3-571A81EB6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200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200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16399" name="object 4">
              <a:extLst>
                <a:ext uri="{FF2B5EF4-FFF2-40B4-BE49-F238E27FC236}">
                  <a16:creationId xmlns:a16="http://schemas.microsoft.com/office/drawing/2014/main" id="{061BEA50-97F5-5E33-4568-D8624FD65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object 5">
            <a:extLst>
              <a:ext uri="{FF2B5EF4-FFF2-40B4-BE49-F238E27FC236}">
                <a16:creationId xmlns:a16="http://schemas.microsoft.com/office/drawing/2014/main" id="{6D0C413D-DDA3-24C4-D649-EA2C7266D217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16396" name="object 6">
              <a:extLst>
                <a:ext uri="{FF2B5EF4-FFF2-40B4-BE49-F238E27FC236}">
                  <a16:creationId xmlns:a16="http://schemas.microsoft.com/office/drawing/2014/main" id="{DB1A94C5-3FDB-1944-8A49-988764839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1999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199 h 829310"/>
                <a:gd name="T6" fmla="*/ 12191999 w 12192000"/>
                <a:gd name="T7" fmla="*/ 829199 h 829310"/>
                <a:gd name="T8" fmla="*/ 12191999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1999" y="0"/>
                  </a:moveTo>
                  <a:lnTo>
                    <a:pt x="0" y="0"/>
                  </a:lnTo>
                  <a:lnTo>
                    <a:pt x="0" y="829199"/>
                  </a:lnTo>
                  <a:lnTo>
                    <a:pt x="12191999" y="829199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6397" name="object 7">
              <a:extLst>
                <a:ext uri="{FF2B5EF4-FFF2-40B4-BE49-F238E27FC236}">
                  <a16:creationId xmlns:a16="http://schemas.microsoft.com/office/drawing/2014/main" id="{1B4F471C-F2A4-3FE6-9564-53ABE10C4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200 h 829310"/>
                <a:gd name="T6" fmla="*/ 0 w 12192000"/>
                <a:gd name="T7" fmla="*/ 829200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34C081AB-55B0-3CCE-72EE-7BAAD2A954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825" y="192088"/>
            <a:ext cx="9461500" cy="4445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>
                <a:latin typeface="Arial Black" panose="020B0A04020102020204" pitchFamily="34" charset="0"/>
                <a:cs typeface="Arial" panose="020B0604020202020204" pitchFamily="34" charset="0"/>
              </a:rPr>
              <a:t>ETAPA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 Black" panose="020B0A04020102020204" pitchFamily="34" charset="0"/>
                <a:cs typeface="Arial" panose="020B0604020202020204" pitchFamily="34" charset="0"/>
              </a:rPr>
              <a:t>III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b="1" kern="12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SOCIALIZAÇÃO E SISTEMATIZAÇÃO </a:t>
            </a:r>
            <a:endParaRPr spc="-5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389" name="object 9">
            <a:extLst>
              <a:ext uri="{FF2B5EF4-FFF2-40B4-BE49-F238E27FC236}">
                <a16:creationId xmlns:a16="http://schemas.microsoft.com/office/drawing/2014/main" id="{6A0B8945-7C47-49F0-955F-7F07D0426EE8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6394" name="object 10">
              <a:extLst>
                <a:ext uri="{FF2B5EF4-FFF2-40B4-BE49-F238E27FC236}">
                  <a16:creationId xmlns:a16="http://schemas.microsoft.com/office/drawing/2014/main" id="{00C40934-2A07-D706-28A3-69CD6F088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object 11">
              <a:extLst>
                <a:ext uri="{FF2B5EF4-FFF2-40B4-BE49-F238E27FC236}">
                  <a16:creationId xmlns:a16="http://schemas.microsoft.com/office/drawing/2014/main" id="{B213C907-2FD8-308E-2170-B897A7691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14" descr="Conceito de Sistematização «Definição e o que é»">
            <a:extLst>
              <a:ext uri="{FF2B5EF4-FFF2-40B4-BE49-F238E27FC236}">
                <a16:creationId xmlns:a16="http://schemas.microsoft.com/office/drawing/2014/main" id="{C5CCA280-D522-595A-2778-DB9099F33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224463"/>
            <a:ext cx="36671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EB1CC1C-410C-2AB8-A0F2-958833084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447231"/>
              </p:ext>
            </p:extLst>
          </p:nvPr>
        </p:nvGraphicFramePr>
        <p:xfrm>
          <a:off x="444499" y="939411"/>
          <a:ext cx="11541124" cy="56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392" name="CaixaDeTexto 3">
            <a:extLst>
              <a:ext uri="{FF2B5EF4-FFF2-40B4-BE49-F238E27FC236}">
                <a16:creationId xmlns:a16="http://schemas.microsoft.com/office/drawing/2014/main" id="{F29B2C33-9F25-4920-993A-F78F964D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751013"/>
            <a:ext cx="11469688" cy="33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receber o Plano de Ensino Anual com as habilidades distribuídas por bimestre, o Professor João considerou que este documento estava “pronto e acabado”. No entanto, foi solicitado a ele que fizesse o seu Plano de Ensino Anual, primeiramente de forma individual e, posteriormente, de forma coletiva com os colegas do mesmo componente curricular. </a:t>
            </a:r>
            <a:endParaRPr lang="pt-BR" alt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alt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</a:t>
            </a:r>
            <a:endParaRPr lang="pt-BR" altLang="pt-BR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 do caso vivenciado pelo Professor João, descreva como o Plano de Ensino Anual pode ser construído com base no Referencial Curricular da Reme. Para isso, considere as especificidades da unidade escolar, principalmente, aquelas ligadas ao contexto socioeconômico e como essas percepções contribuem na elaboração do Plano de Ensino Anual. </a:t>
            </a: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1945F701-5B23-6E31-8B8C-5350383F8C63}"/>
              </a:ext>
            </a:extLst>
          </p:cNvPr>
          <p:cNvSpPr/>
          <p:nvPr/>
        </p:nvSpPr>
        <p:spPr>
          <a:xfrm>
            <a:off x="444499" y="1714500"/>
            <a:ext cx="11541125" cy="1389063"/>
          </a:xfrm>
          <a:prstGeom prst="round1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object 2">
            <a:extLst>
              <a:ext uri="{FF2B5EF4-FFF2-40B4-BE49-F238E27FC236}">
                <a16:creationId xmlns:a16="http://schemas.microsoft.com/office/drawing/2014/main" id="{C7DC4181-7E9F-615C-CFDC-30A2FF75037A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19470" name="object 3">
              <a:extLst>
                <a:ext uri="{FF2B5EF4-FFF2-40B4-BE49-F238E27FC236}">
                  <a16:creationId xmlns:a16="http://schemas.microsoft.com/office/drawing/2014/main" id="{B33B5FE4-131C-8D11-A58E-755EFDF1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200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200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19471" name="object 4">
              <a:extLst>
                <a:ext uri="{FF2B5EF4-FFF2-40B4-BE49-F238E27FC236}">
                  <a16:creationId xmlns:a16="http://schemas.microsoft.com/office/drawing/2014/main" id="{86F06815-B7C5-A453-6D0E-25E5B7EBD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object 5">
            <a:extLst>
              <a:ext uri="{FF2B5EF4-FFF2-40B4-BE49-F238E27FC236}">
                <a16:creationId xmlns:a16="http://schemas.microsoft.com/office/drawing/2014/main" id="{0143BC2F-FB03-E463-F0AC-1CBA9DA047A1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19468" name="object 6">
              <a:extLst>
                <a:ext uri="{FF2B5EF4-FFF2-40B4-BE49-F238E27FC236}">
                  <a16:creationId xmlns:a16="http://schemas.microsoft.com/office/drawing/2014/main" id="{BD90F545-6E46-FF4D-4D48-02B3B56AB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1999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199 h 829310"/>
                <a:gd name="T6" fmla="*/ 12191999 w 12192000"/>
                <a:gd name="T7" fmla="*/ 829199 h 829310"/>
                <a:gd name="T8" fmla="*/ 12191999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1999" y="0"/>
                  </a:moveTo>
                  <a:lnTo>
                    <a:pt x="0" y="0"/>
                  </a:lnTo>
                  <a:lnTo>
                    <a:pt x="0" y="829199"/>
                  </a:lnTo>
                  <a:lnTo>
                    <a:pt x="12191999" y="829199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9469" name="object 7">
              <a:extLst>
                <a:ext uri="{FF2B5EF4-FFF2-40B4-BE49-F238E27FC236}">
                  <a16:creationId xmlns:a16="http://schemas.microsoft.com/office/drawing/2014/main" id="{ADF6B11B-5E58-1C72-66E5-E0AE71666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200 h 829310"/>
                <a:gd name="T6" fmla="*/ 0 w 12192000"/>
                <a:gd name="T7" fmla="*/ 829200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82B132D4-1E44-14B3-8E04-990578789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825" y="192088"/>
            <a:ext cx="9461500" cy="4445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>
                <a:latin typeface="Arial Black" panose="020B0A04020102020204" pitchFamily="34" charset="0"/>
                <a:cs typeface="Arial" panose="020B0604020202020204" pitchFamily="34" charset="0"/>
              </a:rPr>
              <a:t>ETAPA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 Black" panose="020B0A04020102020204" pitchFamily="34" charset="0"/>
                <a:cs typeface="Arial" panose="020B0604020202020204" pitchFamily="34" charset="0"/>
              </a:rPr>
              <a:t>III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b="1" kern="12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SOCIALIZAÇÃO E SISTEMATIZAÇÃO </a:t>
            </a:r>
            <a:endParaRPr spc="-5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61" name="object 9">
            <a:extLst>
              <a:ext uri="{FF2B5EF4-FFF2-40B4-BE49-F238E27FC236}">
                <a16:creationId xmlns:a16="http://schemas.microsoft.com/office/drawing/2014/main" id="{3C47DFA8-A09C-228F-D8EF-48461A113C33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9466" name="object 10">
              <a:extLst>
                <a:ext uri="{FF2B5EF4-FFF2-40B4-BE49-F238E27FC236}">
                  <a16:creationId xmlns:a16="http://schemas.microsoft.com/office/drawing/2014/main" id="{FCC6FF11-AC8B-47C3-1EC2-D53617154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object 11">
              <a:extLst>
                <a:ext uri="{FF2B5EF4-FFF2-40B4-BE49-F238E27FC236}">
                  <a16:creationId xmlns:a16="http://schemas.microsoft.com/office/drawing/2014/main" id="{A0805CB1-11C0-6A96-34CA-8DACDEC51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2" name="Picture 14" descr="Conceito de Sistematização «Definição e o que é»">
            <a:extLst>
              <a:ext uri="{FF2B5EF4-FFF2-40B4-BE49-F238E27FC236}">
                <a16:creationId xmlns:a16="http://schemas.microsoft.com/office/drawing/2014/main" id="{686E9E35-D492-3227-2AA9-1DC71F68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275263"/>
            <a:ext cx="36671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1A3FCDE-0795-9803-5C4B-4880DC5A1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164781"/>
              </p:ext>
            </p:extLst>
          </p:nvPr>
        </p:nvGraphicFramePr>
        <p:xfrm>
          <a:off x="222712" y="954574"/>
          <a:ext cx="11762913" cy="51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464" name="CaixaDeTexto 3">
            <a:extLst>
              <a:ext uri="{FF2B5EF4-FFF2-40B4-BE49-F238E27FC236}">
                <a16:creationId xmlns:a16="http://schemas.microsoft.com/office/drawing/2014/main" id="{DAD46406-DCBB-B4EF-1BA6-931F8F314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693863"/>
            <a:ext cx="110966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o primeiro ano que a Professora Ângela ministrará aulas na Rede Municipal de Ensino/REME de Campo Grande/MS. Ela ainda não conhece os documentos que subsidiarão sua prática pedagógica. Contudo, foi solicitado a ela que elaborasse um Plano de Aula que contemplasse a sua primeira semana de trabalho com os alunos. </a:t>
            </a:r>
            <a:endParaRPr lang="pt-BR" alt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</a:t>
            </a:r>
            <a:endParaRPr lang="pt-BR" alt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base no caso vivenciado pela Professora Ângela, considerando o componente curricular e o ano escolar em que você atua, aponte elementos presentes no Referencial Curricular da REME e no Plano de Ensino Anual que podem subsidiar a Professora Ângela a elaborar o seu Plano de Aula.</a:t>
            </a: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6676C6F9-17CD-8F9B-0F4B-5AB2241D7005}"/>
              </a:ext>
            </a:extLst>
          </p:cNvPr>
          <p:cNvSpPr/>
          <p:nvPr/>
        </p:nvSpPr>
        <p:spPr>
          <a:xfrm>
            <a:off x="222712" y="1657210"/>
            <a:ext cx="11779250" cy="1582738"/>
          </a:xfrm>
          <a:prstGeom prst="round1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4FDE512D-97FB-E53F-0C21-CF5BFF91E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13" y="198438"/>
            <a:ext cx="8156575" cy="430212"/>
          </a:xfrm>
        </p:spPr>
        <p:txBody>
          <a:bodyPr/>
          <a:lstStyle/>
          <a:p>
            <a:r>
              <a:rPr lang="pt-BR" altLang="pt-BR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AVALIAÇÃO</a:t>
            </a:r>
          </a:p>
        </p:txBody>
      </p:sp>
      <p:pic>
        <p:nvPicPr>
          <p:cNvPr id="18435" name="Imagem 1">
            <a:extLst>
              <a:ext uri="{FF2B5EF4-FFF2-40B4-BE49-F238E27FC236}">
                <a16:creationId xmlns:a16="http://schemas.microsoft.com/office/drawing/2014/main" id="{CB03FDB6-8B42-37A6-7914-88AF55DE1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227138"/>
            <a:ext cx="443865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4F09BFE5-8FC7-79E3-4C3C-D531F76E2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13" y="198438"/>
            <a:ext cx="8156575" cy="430212"/>
          </a:xfrm>
        </p:spPr>
        <p:txBody>
          <a:bodyPr/>
          <a:lstStyle/>
          <a:p>
            <a:r>
              <a:rPr lang="pt-BR" altLang="pt-BR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LISTA DE PRESENÇA</a:t>
            </a:r>
          </a:p>
        </p:txBody>
      </p:sp>
      <p:pic>
        <p:nvPicPr>
          <p:cNvPr id="19459" name="Imagem 2">
            <a:extLst>
              <a:ext uri="{FF2B5EF4-FFF2-40B4-BE49-F238E27FC236}">
                <a16:creationId xmlns:a16="http://schemas.microsoft.com/office/drawing/2014/main" id="{CB9C4C95-1471-73EF-ACC4-31295D53B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009650"/>
            <a:ext cx="74945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>
            <a:extLst>
              <a:ext uri="{FF2B5EF4-FFF2-40B4-BE49-F238E27FC236}">
                <a16:creationId xmlns:a16="http://schemas.microsoft.com/office/drawing/2014/main" id="{E4D6C148-F17B-54B8-977E-D8923D30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908425"/>
            <a:ext cx="558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100" anchor="b"/>
          <a:lstStyle>
            <a:lvl1pPr marL="12700" indent="495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700"/>
              </a:lnSpc>
              <a:spcBef>
                <a:spcPts val="300"/>
              </a:spcBef>
              <a:buFontTx/>
              <a:buNone/>
            </a:pPr>
            <a:r>
              <a:rPr lang="pt-BR" altLang="pt-BR" sz="40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ENCERRAMENTO</a:t>
            </a:r>
            <a:endParaRPr lang="pt-BR" altLang="pt-BR" sz="400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2">
            <a:extLst>
              <a:ext uri="{FF2B5EF4-FFF2-40B4-BE49-F238E27FC236}">
                <a16:creationId xmlns:a16="http://schemas.microsoft.com/office/drawing/2014/main" id="{DA699E0E-1F07-4D29-E9A2-0D23164F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63" y="6348413"/>
            <a:ext cx="962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object 3">
            <a:extLst>
              <a:ext uri="{FF2B5EF4-FFF2-40B4-BE49-F238E27FC236}">
                <a16:creationId xmlns:a16="http://schemas.microsoft.com/office/drawing/2014/main" id="{7F1E96D2-2B7B-AFDE-7A38-DC9832F89BEC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5130" name="object 4">
              <a:extLst>
                <a:ext uri="{FF2B5EF4-FFF2-40B4-BE49-F238E27FC236}">
                  <a16:creationId xmlns:a16="http://schemas.microsoft.com/office/drawing/2014/main" id="{53B28735-CE3B-BF69-8319-27F27B879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334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334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5131" name="object 5">
              <a:extLst>
                <a:ext uri="{FF2B5EF4-FFF2-40B4-BE49-F238E27FC236}">
                  <a16:creationId xmlns:a16="http://schemas.microsoft.com/office/drawing/2014/main" id="{2CFF7FBB-2811-B9C9-ACA8-B0F66BDA4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object 6">
            <a:extLst>
              <a:ext uri="{FF2B5EF4-FFF2-40B4-BE49-F238E27FC236}">
                <a16:creationId xmlns:a16="http://schemas.microsoft.com/office/drawing/2014/main" id="{ED4ED10B-99C0-B66F-AB5E-44BC2DEFA982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5128" name="object 7">
              <a:extLst>
                <a:ext uri="{FF2B5EF4-FFF2-40B4-BE49-F238E27FC236}">
                  <a16:creationId xmlns:a16="http://schemas.microsoft.com/office/drawing/2014/main" id="{7C0D4DC2-DEAB-DEBB-F39B-7B3EC0147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2000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055 h 829310"/>
                <a:gd name="T6" fmla="*/ 12192000 w 12192000"/>
                <a:gd name="T7" fmla="*/ 829055 h 829310"/>
                <a:gd name="T8" fmla="*/ 1219200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2000" y="0"/>
                  </a:moveTo>
                  <a:lnTo>
                    <a:pt x="0" y="0"/>
                  </a:lnTo>
                  <a:lnTo>
                    <a:pt x="0" y="829055"/>
                  </a:lnTo>
                  <a:lnTo>
                    <a:pt x="12192000" y="829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5129" name="object 8">
              <a:extLst>
                <a:ext uri="{FF2B5EF4-FFF2-40B4-BE49-F238E27FC236}">
                  <a16:creationId xmlns:a16="http://schemas.microsoft.com/office/drawing/2014/main" id="{8DC9A53E-5F36-D327-66BA-C8FB3F568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056 h 829310"/>
                <a:gd name="T6" fmla="*/ 0 w 12192000"/>
                <a:gd name="T7" fmla="*/ 829056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056"/>
                  </a:lnTo>
                  <a:lnTo>
                    <a:pt x="0" y="8290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FEAA5D1A-603F-A34E-2A1E-4A9FC33F21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0625" y="158750"/>
            <a:ext cx="2179638" cy="4524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5" dirty="0"/>
              <a:t>G</a:t>
            </a:r>
            <a:r>
              <a:rPr dirty="0"/>
              <a:t>EST</a:t>
            </a:r>
            <a:r>
              <a:rPr spc="5" dirty="0"/>
              <a:t>O</a:t>
            </a:r>
            <a:r>
              <a:rPr spc="-5" dirty="0"/>
              <a:t>R</a:t>
            </a:r>
            <a:r>
              <a:rPr dirty="0"/>
              <a:t>ES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C488FA7-1F3C-F00F-E1D6-7E58CA566A71}"/>
              </a:ext>
            </a:extLst>
          </p:cNvPr>
          <p:cNvSpPr txBox="1"/>
          <p:nvPr/>
        </p:nvSpPr>
        <p:spPr>
          <a:xfrm>
            <a:off x="2903538" y="1524000"/>
            <a:ext cx="6724650" cy="4075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ADRIANE BARBOSA NOGUEIRA LOPES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Prefeita</a:t>
            </a:r>
            <a:r>
              <a:rPr sz="2200" spc="-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  <a:p>
            <a:pPr eaLnBrk="1" fontAlgn="auto" hangingPunct="1">
              <a:spcBef>
                <a:spcPts val="40"/>
              </a:spcBef>
              <a:spcAft>
                <a:spcPts val="0"/>
              </a:spcAf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LUCAS</a:t>
            </a:r>
            <a:r>
              <a:rPr sz="22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</a:t>
            </a:r>
            <a:r>
              <a:rPr sz="22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BITENCOURT</a:t>
            </a:r>
            <a:r>
              <a:rPr sz="22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SOUZA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</a:t>
            </a:r>
            <a:r>
              <a:rPr lang="pt-BR"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Municipal</a:t>
            </a:r>
            <a:r>
              <a:rPr sz="220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</a:p>
          <a:p>
            <a:pPr eaLnBrk="1" fontAlgn="auto" hangingPunct="1">
              <a:spcBef>
                <a:spcPts val="45"/>
              </a:spcBef>
              <a:spcAft>
                <a:spcPts val="0"/>
              </a:spcAf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sz="22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CRISTINA</a:t>
            </a:r>
            <a:r>
              <a:rPr sz="22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CANTERO</a:t>
            </a:r>
            <a:r>
              <a:rPr sz="22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</a:t>
            </a:r>
            <a:r>
              <a:rPr sz="22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Superintendente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Educacionais</a:t>
            </a:r>
          </a:p>
          <a:p>
            <a:pPr eaLnBrk="1" fontAlgn="auto" hangingPunct="1">
              <a:spcBef>
                <a:spcPts val="40"/>
              </a:spcBef>
              <a:spcAft>
                <a:spcPts val="0"/>
              </a:spcAf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sz="22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sz="22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RIBAS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</a:p>
        </p:txBody>
      </p:sp>
      <p:pic>
        <p:nvPicPr>
          <p:cNvPr id="5127" name="object 11">
            <a:extLst>
              <a:ext uri="{FF2B5EF4-FFF2-40B4-BE49-F238E27FC236}">
                <a16:creationId xmlns:a16="http://schemas.microsoft.com/office/drawing/2014/main" id="{46EC092F-3EB7-9ED3-D30E-05B12349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6311900"/>
            <a:ext cx="1427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A7F9B9CD-A9D0-EFE8-EA91-E00B85D2517D}"/>
              </a:ext>
            </a:extLst>
          </p:cNvPr>
          <p:cNvSpPr txBox="1"/>
          <p:nvPr/>
        </p:nvSpPr>
        <p:spPr>
          <a:xfrm>
            <a:off x="1752600" y="1309688"/>
            <a:ext cx="2133600" cy="809625"/>
          </a:xfrm>
          <a:prstGeom prst="rect">
            <a:avLst/>
          </a:prstGeom>
          <a:solidFill>
            <a:srgbClr val="9CC2E5"/>
          </a:solidFill>
        </p:spPr>
        <p:txBody>
          <a:bodyPr lIns="0" tIns="32384" rIns="0" bIns="0">
            <a:spAutoFit/>
          </a:bodyPr>
          <a:lstStyle/>
          <a:p>
            <a:pPr marL="9080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ETAPA</a:t>
            </a:r>
            <a:r>
              <a:rPr lang="pt-BR" sz="24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lang="pt-BR" sz="2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9080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0B8389F-900C-E49F-C80E-AFC3FC3733F2}"/>
              </a:ext>
            </a:extLst>
          </p:cNvPr>
          <p:cNvSpPr txBox="1"/>
          <p:nvPr/>
        </p:nvSpPr>
        <p:spPr>
          <a:xfrm>
            <a:off x="1752600" y="2376488"/>
            <a:ext cx="2133600" cy="401637"/>
          </a:xfrm>
          <a:prstGeom prst="rect">
            <a:avLst/>
          </a:prstGeom>
          <a:solidFill>
            <a:srgbClr val="A8D08C"/>
          </a:solidFill>
        </p:spPr>
        <p:txBody>
          <a:bodyPr lIns="0" tIns="32384" rIns="0" bIns="0">
            <a:spAutoFit/>
          </a:bodyPr>
          <a:lstStyle/>
          <a:p>
            <a:pPr marL="9080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ETAPA I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148" name="object 29">
            <a:extLst>
              <a:ext uri="{FF2B5EF4-FFF2-40B4-BE49-F238E27FC236}">
                <a16:creationId xmlns:a16="http://schemas.microsoft.com/office/drawing/2014/main" id="{F90ECD1F-99CA-AE8A-8DC1-AB38CCF8009B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6166" name="object 30">
              <a:extLst>
                <a:ext uri="{FF2B5EF4-FFF2-40B4-BE49-F238E27FC236}">
                  <a16:creationId xmlns:a16="http://schemas.microsoft.com/office/drawing/2014/main" id="{3C79A05B-5FDF-863E-D84B-876E15CE3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2000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055 h 829310"/>
                <a:gd name="T6" fmla="*/ 12192000 w 12192000"/>
                <a:gd name="T7" fmla="*/ 829055 h 829310"/>
                <a:gd name="T8" fmla="*/ 1219200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2000" y="0"/>
                  </a:moveTo>
                  <a:lnTo>
                    <a:pt x="0" y="0"/>
                  </a:lnTo>
                  <a:lnTo>
                    <a:pt x="0" y="829055"/>
                  </a:lnTo>
                  <a:lnTo>
                    <a:pt x="12192000" y="829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6167" name="object 31">
              <a:extLst>
                <a:ext uri="{FF2B5EF4-FFF2-40B4-BE49-F238E27FC236}">
                  <a16:creationId xmlns:a16="http://schemas.microsoft.com/office/drawing/2014/main" id="{8CEFE30B-DBC7-6AFB-E0C0-58590C06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056 h 829310"/>
                <a:gd name="T6" fmla="*/ 0 w 12192000"/>
                <a:gd name="T7" fmla="*/ 829056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056"/>
                  </a:lnTo>
                  <a:lnTo>
                    <a:pt x="0" y="8290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32" name="object 32">
            <a:extLst>
              <a:ext uri="{FF2B5EF4-FFF2-40B4-BE49-F238E27FC236}">
                <a16:creationId xmlns:a16="http://schemas.microsoft.com/office/drawing/2014/main" id="{E3E11BDF-F61E-97EB-0F8A-ECE53A4591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675" y="225425"/>
            <a:ext cx="1390650" cy="4524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dirty="0"/>
              <a:t>P</a:t>
            </a:r>
            <a:r>
              <a:rPr spc="-5" dirty="0"/>
              <a:t>A</a:t>
            </a:r>
            <a:r>
              <a:rPr spc="5" dirty="0"/>
              <a:t>U</a:t>
            </a:r>
            <a:r>
              <a:rPr dirty="0"/>
              <a:t>TA</a:t>
            </a: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BAA5A93A-2045-8436-64BC-CC9A7C984590}"/>
              </a:ext>
            </a:extLst>
          </p:cNvPr>
          <p:cNvSpPr txBox="1"/>
          <p:nvPr/>
        </p:nvSpPr>
        <p:spPr>
          <a:xfrm>
            <a:off x="1752600" y="4337050"/>
            <a:ext cx="1981200" cy="401638"/>
          </a:xfrm>
          <a:prstGeom prst="rect">
            <a:avLst/>
          </a:prstGeom>
          <a:solidFill>
            <a:srgbClr val="FFC000"/>
          </a:solidFill>
        </p:spPr>
        <p:txBody>
          <a:bodyPr lIns="0" tIns="31750" rIns="0" bIns="0">
            <a:spAutoFit/>
          </a:bodyPr>
          <a:lstStyle/>
          <a:p>
            <a:pPr marL="90805" eaLnBrk="1" fontAlgn="auto" hangingPunct="1">
              <a:spcBef>
                <a:spcPts val="250"/>
              </a:spcBef>
              <a:spcAft>
                <a:spcPts val="0"/>
              </a:spcAft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ETAPA</a:t>
            </a:r>
            <a:r>
              <a:rPr sz="24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II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151" name="object 49">
            <a:extLst>
              <a:ext uri="{FF2B5EF4-FFF2-40B4-BE49-F238E27FC236}">
                <a16:creationId xmlns:a16="http://schemas.microsoft.com/office/drawing/2014/main" id="{21639C6C-1D2F-DC19-71E4-7E2D62121597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6162" name="object 50">
              <a:extLst>
                <a:ext uri="{FF2B5EF4-FFF2-40B4-BE49-F238E27FC236}">
                  <a16:creationId xmlns:a16="http://schemas.microsoft.com/office/drawing/2014/main" id="{1AEF8C57-A71C-EE3D-D1B7-AE6FF5108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334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334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6163" name="object 51">
              <a:extLst>
                <a:ext uri="{FF2B5EF4-FFF2-40B4-BE49-F238E27FC236}">
                  <a16:creationId xmlns:a16="http://schemas.microsoft.com/office/drawing/2014/main" id="{DCA081F4-D6C3-9CD4-1F3E-5FD89644C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object 52">
              <a:extLst>
                <a:ext uri="{FF2B5EF4-FFF2-40B4-BE49-F238E27FC236}">
                  <a16:creationId xmlns:a16="http://schemas.microsoft.com/office/drawing/2014/main" id="{07861C62-8BA3-1684-EB93-C80FC2A7E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1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object 53">
              <a:extLst>
                <a:ext uri="{FF2B5EF4-FFF2-40B4-BE49-F238E27FC236}">
                  <a16:creationId xmlns:a16="http://schemas.microsoft.com/office/drawing/2014/main" id="{D61047CC-DAB4-A65C-BBC5-5CBBBBCE2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3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2" name="Imagem 54">
            <a:extLst>
              <a:ext uri="{FF2B5EF4-FFF2-40B4-BE49-F238E27FC236}">
                <a16:creationId xmlns:a16="http://schemas.microsoft.com/office/drawing/2014/main" id="{5673760A-5620-91F8-5FF0-745FA5FC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626" r="17986"/>
          <a:stretch>
            <a:fillRect/>
          </a:stretch>
        </p:blipFill>
        <p:spPr bwMode="auto">
          <a:xfrm>
            <a:off x="2286000" y="2882900"/>
            <a:ext cx="17033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bject 40">
            <a:extLst>
              <a:ext uri="{FF2B5EF4-FFF2-40B4-BE49-F238E27FC236}">
                <a16:creationId xmlns:a16="http://schemas.microsoft.com/office/drawing/2014/main" id="{CE1ACBBB-BBD2-B8F9-66BC-C8BBC2C5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354513"/>
            <a:ext cx="7326313" cy="4016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750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250"/>
              </a:spcBef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SOCIALIZAÇÃO E SISTEMATIZAÇÃO </a:t>
            </a:r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3059D89C-263B-6E67-067A-BE19D0F78522}"/>
              </a:ext>
            </a:extLst>
          </p:cNvPr>
          <p:cNvSpPr txBox="1"/>
          <p:nvPr/>
        </p:nvSpPr>
        <p:spPr>
          <a:xfrm>
            <a:off x="4192588" y="2363788"/>
            <a:ext cx="7292975" cy="403225"/>
          </a:xfrm>
          <a:prstGeom prst="rect">
            <a:avLst/>
          </a:prstGeom>
          <a:solidFill>
            <a:srgbClr val="A8D08C"/>
          </a:solidFill>
        </p:spPr>
        <p:txBody>
          <a:bodyPr lIns="0" tIns="32384" rIns="0" bIns="0">
            <a:spAutoFit/>
          </a:bodyPr>
          <a:lstStyle/>
          <a:p>
            <a:pPr marL="9080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CENÁRIOS TEÓRICOS E</a:t>
            </a:r>
            <a:r>
              <a:rPr lang="pt-BR" sz="2400" b="1" spc="-30" dirty="0">
                <a:solidFill>
                  <a:prstClr val="black"/>
                </a:solidFill>
                <a:latin typeface="Arial"/>
                <a:cs typeface="Arial"/>
              </a:rPr>
              <a:t> PRÁTICOS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FD990192-3292-3D20-278A-74E35F119398}"/>
              </a:ext>
            </a:extLst>
          </p:cNvPr>
          <p:cNvSpPr txBox="1"/>
          <p:nvPr/>
        </p:nvSpPr>
        <p:spPr>
          <a:xfrm>
            <a:off x="4137025" y="1309688"/>
            <a:ext cx="7348538" cy="771525"/>
          </a:xfrm>
          <a:prstGeom prst="rect">
            <a:avLst/>
          </a:prstGeom>
          <a:solidFill>
            <a:srgbClr val="9CC2E5"/>
          </a:solidFill>
        </p:spPr>
        <p:txBody>
          <a:bodyPr lIns="0" tIns="32384" rIns="0" bIns="0">
            <a:spAutoFit/>
          </a:bodyPr>
          <a:lstStyle/>
          <a:p>
            <a:pPr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CURRÍCULO ESCOLAR  </a:t>
            </a:r>
          </a:p>
          <a:p>
            <a:pPr>
              <a:defRPr/>
            </a:pPr>
            <a:r>
              <a:rPr lang="pt-BR" alt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QUESTIONÁRIO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156" name="object 40">
            <a:extLst>
              <a:ext uri="{FF2B5EF4-FFF2-40B4-BE49-F238E27FC236}">
                <a16:creationId xmlns:a16="http://schemas.microsoft.com/office/drawing/2014/main" id="{59A7D967-D7CD-01D8-8C35-0930773F2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0200"/>
            <a:ext cx="9710738" cy="4016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750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250"/>
              </a:spcBef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E ENCERRAMENTO</a:t>
            </a:r>
            <a:endParaRPr lang="pt-BR" altLang="pt-BR" sz="2400">
              <a:solidFill>
                <a:srgbClr val="000000"/>
              </a:solidFill>
            </a:endParaRPr>
          </a:p>
        </p:txBody>
      </p:sp>
      <p:pic>
        <p:nvPicPr>
          <p:cNvPr id="6157" name="Imagem 33">
            <a:extLst>
              <a:ext uri="{FF2B5EF4-FFF2-40B4-BE49-F238E27FC236}">
                <a16:creationId xmlns:a16="http://schemas.microsoft.com/office/drawing/2014/main" id="{2AAA89EF-CE8D-C15F-911C-5C0F940E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09800"/>
            <a:ext cx="831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Imagem 35">
            <a:extLst>
              <a:ext uri="{FF2B5EF4-FFF2-40B4-BE49-F238E27FC236}">
                <a16:creationId xmlns:a16="http://schemas.microsoft.com/office/drawing/2014/main" id="{C95B35C7-8922-A2CE-A1B5-AB51C050F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6425"/>
            <a:ext cx="9350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Imagem 36">
            <a:extLst>
              <a:ext uri="{FF2B5EF4-FFF2-40B4-BE49-F238E27FC236}">
                <a16:creationId xmlns:a16="http://schemas.microsoft.com/office/drawing/2014/main" id="{D63C0FCC-B2AB-82FD-1BDF-4141D4D2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219200"/>
            <a:ext cx="8207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Imagem 38">
            <a:extLst>
              <a:ext uri="{FF2B5EF4-FFF2-40B4-BE49-F238E27FC236}">
                <a16:creationId xmlns:a16="http://schemas.microsoft.com/office/drawing/2014/main" id="{7684F143-C418-AA3D-6D38-FB04A48E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124325"/>
            <a:ext cx="8207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Imagem 40">
            <a:extLst>
              <a:ext uri="{FF2B5EF4-FFF2-40B4-BE49-F238E27FC236}">
                <a16:creationId xmlns:a16="http://schemas.microsoft.com/office/drawing/2014/main" id="{1C803751-624A-37C2-E1E0-6028FA5C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241925"/>
            <a:ext cx="8207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325CD7-5A94-1C32-497F-C6B26CA6FA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2763" y="158750"/>
            <a:ext cx="3522662" cy="4524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OBJETIVO</a:t>
            </a:r>
            <a:r>
              <a:rPr spc="-50" dirty="0"/>
              <a:t> </a:t>
            </a:r>
            <a:r>
              <a:rPr spc="-5" dirty="0"/>
              <a:t>GERAL</a:t>
            </a:r>
          </a:p>
        </p:txBody>
      </p:sp>
      <p:sp>
        <p:nvSpPr>
          <p:cNvPr id="7171" name="object 3">
            <a:extLst>
              <a:ext uri="{FF2B5EF4-FFF2-40B4-BE49-F238E27FC236}">
                <a16:creationId xmlns:a16="http://schemas.microsoft.com/office/drawing/2014/main" id="{A8B7DA3F-562B-E945-E7EB-50AE1C7D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1357313"/>
            <a:ext cx="98440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O REFERENCIAL CURRICULAR COMO DOCUMENTO ORIENTADOR DA PRÁTICA DOCENTE, RELACIONANDO SUAS CONCEPÇÕES E CARACTERÍSTICAS AOS MÚLTIPLOS CONTEXTOS ESCOLARES, AO PLANO DE ENSINO ANUAL  E AO PLANO DE AULA.</a:t>
            </a:r>
          </a:p>
        </p:txBody>
      </p:sp>
      <p:grpSp>
        <p:nvGrpSpPr>
          <p:cNvPr id="7172" name="object 5">
            <a:extLst>
              <a:ext uri="{FF2B5EF4-FFF2-40B4-BE49-F238E27FC236}">
                <a16:creationId xmlns:a16="http://schemas.microsoft.com/office/drawing/2014/main" id="{7110A0B5-8721-2FCC-B533-288C961F2685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7174" name="object 6">
              <a:extLst>
                <a:ext uri="{FF2B5EF4-FFF2-40B4-BE49-F238E27FC236}">
                  <a16:creationId xmlns:a16="http://schemas.microsoft.com/office/drawing/2014/main" id="{17AC0EBB-2B4F-627D-24CC-B0D67CCF1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object 7">
              <a:extLst>
                <a:ext uri="{FF2B5EF4-FFF2-40B4-BE49-F238E27FC236}">
                  <a16:creationId xmlns:a16="http://schemas.microsoft.com/office/drawing/2014/main" id="{AE57B7B9-B789-4A6B-0486-0BD134699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Imagem 4">
            <a:extLst>
              <a:ext uri="{FF2B5EF4-FFF2-40B4-BE49-F238E27FC236}">
                <a16:creationId xmlns:a16="http://schemas.microsoft.com/office/drawing/2014/main" id="{497CC75D-DC73-7393-A1B1-5B432ABC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r="4649" b="39999"/>
          <a:stretch>
            <a:fillRect/>
          </a:stretch>
        </p:blipFill>
        <p:spPr bwMode="auto">
          <a:xfrm>
            <a:off x="457200" y="4283075"/>
            <a:ext cx="32543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FD829E-6861-38BA-57B3-BBA310CF2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6125" y="158750"/>
            <a:ext cx="7050088" cy="87471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/>
              <a:t>ETAPA I – CURRÍCULO - DEFINIÇÃO</a:t>
            </a:r>
            <a:endParaRPr spc="-5" dirty="0"/>
          </a:p>
        </p:txBody>
      </p:sp>
      <p:sp>
        <p:nvSpPr>
          <p:cNvPr id="7171" name="object 3">
            <a:extLst>
              <a:ext uri="{FF2B5EF4-FFF2-40B4-BE49-F238E27FC236}">
                <a16:creationId xmlns:a16="http://schemas.microsoft.com/office/drawing/2014/main" id="{84C26CAF-77A6-9ADF-E752-40CABACE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1122363"/>
            <a:ext cx="9745662" cy="4978400"/>
          </a:xfrm>
          <a:prstGeom prst="rect">
            <a:avLst/>
          </a:prstGeom>
          <a:noFill/>
          <a:ln>
            <a:noFill/>
          </a:ln>
        </p:spPr>
        <p:txBody>
          <a:bodyPr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defRPr/>
            </a:pPr>
            <a:r>
              <a:rPr lang="pt-BR" alt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Entende-se por currículo...</a:t>
            </a:r>
          </a:p>
          <a:p>
            <a:pPr algn="ctr" eaLnBrk="1" hangingPunct="1">
              <a:spcBef>
                <a:spcPts val="100"/>
              </a:spcBef>
              <a:defRPr/>
            </a:pPr>
            <a:endParaRPr lang="pt-BR" alt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Currículo é tudo o que a escola faz.	</a:t>
            </a: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Currículo é o conjunto das atividades nucleares desenvolvidas pela escola.</a:t>
            </a: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todas as atividades essenciais que a escola não pode deixar de desenvolver, sob pena de perder a sua especificidade.</a:t>
            </a: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seleção do conhecimento a ser incorporado ao currículo, não deve se dar de maneira aleatória, mas com base no contexto local,  social e cultural.</a:t>
            </a: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É, também, a seleção de saberes elaborados e sistematizados  pautados em documentos normativos e escolares.</a:t>
            </a:r>
          </a:p>
          <a:p>
            <a:pPr algn="r" eaLnBrk="1" hangingPunct="1">
              <a:spcBef>
                <a:spcPts val="100"/>
              </a:spcBef>
              <a:defRPr/>
            </a:pPr>
            <a:r>
              <a:rPr lang="pt-BR" altLang="pt-B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(SAVIANI, 2016)</a:t>
            </a:r>
          </a:p>
          <a:p>
            <a:pPr algn="just" eaLnBrk="1" hangingPunct="1">
              <a:spcBef>
                <a:spcPts val="100"/>
              </a:spcBef>
              <a:defRPr/>
            </a:pPr>
            <a:endParaRPr lang="pt-BR" altLang="pt-BR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6" name="object 5">
            <a:extLst>
              <a:ext uri="{FF2B5EF4-FFF2-40B4-BE49-F238E27FC236}">
                <a16:creationId xmlns:a16="http://schemas.microsoft.com/office/drawing/2014/main" id="{B594561D-8395-1207-F1B7-E5A552FA879D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8197" name="object 6">
              <a:extLst>
                <a:ext uri="{FF2B5EF4-FFF2-40B4-BE49-F238E27FC236}">
                  <a16:creationId xmlns:a16="http://schemas.microsoft.com/office/drawing/2014/main" id="{0ED1DCB8-1C91-1CBC-9ABC-1E487A078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object 7">
              <a:extLst>
                <a:ext uri="{FF2B5EF4-FFF2-40B4-BE49-F238E27FC236}">
                  <a16:creationId xmlns:a16="http://schemas.microsoft.com/office/drawing/2014/main" id="{EC2F7E8B-B726-6984-D204-43685651D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97168-AD47-709C-332A-DEF40D19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142875"/>
            <a:ext cx="11841162" cy="431800"/>
          </a:xfrm>
        </p:spPr>
        <p:txBody>
          <a:bodyPr/>
          <a:lstStyle/>
          <a:p>
            <a:pPr>
              <a:defRPr/>
            </a:pPr>
            <a:r>
              <a:rPr lang="pt-BR" spc="-5" dirty="0"/>
              <a:t>ETAPA I – DESENVOLVIMENTO DO CURRÍCULO NA ESCOLA  </a:t>
            </a:r>
            <a:endParaRPr lang="pt-BR" dirty="0"/>
          </a:p>
        </p:txBody>
      </p:sp>
      <p:pic>
        <p:nvPicPr>
          <p:cNvPr id="9219" name="Imagem 2">
            <a:extLst>
              <a:ext uri="{FF2B5EF4-FFF2-40B4-BE49-F238E27FC236}">
                <a16:creationId xmlns:a16="http://schemas.microsoft.com/office/drawing/2014/main" id="{B0D3D53C-6B67-7446-A7E8-7BE151F8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t="30424" r="15985" b="9544"/>
          <a:stretch>
            <a:fillRect/>
          </a:stretch>
        </p:blipFill>
        <p:spPr bwMode="auto">
          <a:xfrm>
            <a:off x="1484313" y="900113"/>
            <a:ext cx="88265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aixaDeTexto 4">
            <a:extLst>
              <a:ext uri="{FF2B5EF4-FFF2-40B4-BE49-F238E27FC236}">
                <a16:creationId xmlns:a16="http://schemas.microsoft.com/office/drawing/2014/main" id="{08DCCEE2-99EE-72D7-0514-800F20E0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488113"/>
            <a:ext cx="3617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100"/>
              </a:spcBef>
            </a:pP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(Adaptado de Sacristán, 2017)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7D9DD66-EA4B-69CC-E223-E9C00B9A2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75" y="161925"/>
            <a:ext cx="11477625" cy="4445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/>
              <a:t>ETAPA </a:t>
            </a:r>
            <a:r>
              <a:rPr dirty="0"/>
              <a:t>I</a:t>
            </a:r>
            <a:r>
              <a:rPr lang="pt-BR" dirty="0"/>
              <a:t> – ELEMENTOS DO CURRÍCULO</a:t>
            </a:r>
            <a:endParaRPr spc="-5" dirty="0"/>
          </a:p>
        </p:txBody>
      </p:sp>
      <p:pic>
        <p:nvPicPr>
          <p:cNvPr id="10243" name="Imagem 5">
            <a:extLst>
              <a:ext uri="{FF2B5EF4-FFF2-40B4-BE49-F238E27FC236}">
                <a16:creationId xmlns:a16="http://schemas.microsoft.com/office/drawing/2014/main" id="{2C292BA8-0C6F-9969-A188-465B2E68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044575"/>
            <a:ext cx="7535862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9A21AC-FB32-4B56-9966-6114997D08D4}"/>
              </a:ext>
            </a:extLst>
          </p:cNvPr>
          <p:cNvSpPr txBox="1"/>
          <p:nvPr/>
        </p:nvSpPr>
        <p:spPr>
          <a:xfrm>
            <a:off x="1633538" y="158750"/>
            <a:ext cx="8883650" cy="4445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800" spc="-5" dirty="0">
                <a:solidFill>
                  <a:srgbClr val="FFFFFF"/>
                </a:solidFill>
                <a:latin typeface="Arial Black"/>
                <a:cs typeface="Arial Black"/>
              </a:rPr>
              <a:t>ETAPA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 – </a:t>
            </a:r>
            <a:r>
              <a:rPr lang="pt-BR" sz="2800" spc="-5" dirty="0">
                <a:solidFill>
                  <a:srgbClr val="FFFFFF"/>
                </a:solidFill>
                <a:latin typeface="Arial Black"/>
              </a:rPr>
              <a:t>QUESTIONÁRIO</a:t>
            </a:r>
            <a:endParaRPr sz="2800" spc="-5" dirty="0"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11267" name="Imagem 3">
            <a:extLst>
              <a:ext uri="{FF2B5EF4-FFF2-40B4-BE49-F238E27FC236}">
                <a16:creationId xmlns:a16="http://schemas.microsoft.com/office/drawing/2014/main" id="{90575725-4A7E-3178-A409-ADDC86E4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854075"/>
            <a:ext cx="584517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object 2">
            <a:extLst>
              <a:ext uri="{FF2B5EF4-FFF2-40B4-BE49-F238E27FC236}">
                <a16:creationId xmlns:a16="http://schemas.microsoft.com/office/drawing/2014/main" id="{9D8D6C82-8B77-0E4E-48A3-03D410CCC20A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1219200"/>
            <a:ext cx="10177463" cy="4657725"/>
            <a:chOff x="1005839" y="1453895"/>
            <a:chExt cx="10177780" cy="4657725"/>
          </a:xfrm>
        </p:grpSpPr>
        <p:pic>
          <p:nvPicPr>
            <p:cNvPr id="12296" name="object 3">
              <a:extLst>
                <a:ext uri="{FF2B5EF4-FFF2-40B4-BE49-F238E27FC236}">
                  <a16:creationId xmlns:a16="http://schemas.microsoft.com/office/drawing/2014/main" id="{5CBD52F5-D7D9-7FBC-4580-282A089AB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07" y="1517903"/>
              <a:ext cx="9930384" cy="4492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object 4">
              <a:extLst>
                <a:ext uri="{FF2B5EF4-FFF2-40B4-BE49-F238E27FC236}">
                  <a16:creationId xmlns:a16="http://schemas.microsoft.com/office/drawing/2014/main" id="{42059C95-D73D-0CD0-4F71-8488FEB9F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39" y="1453895"/>
              <a:ext cx="10177272" cy="465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object 5">
              <a:extLst>
                <a:ext uri="{FF2B5EF4-FFF2-40B4-BE49-F238E27FC236}">
                  <a16:creationId xmlns:a16="http://schemas.microsoft.com/office/drawing/2014/main" id="{2EEB1129-6734-CE76-BEC6-A33F6EF55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7" y="1534858"/>
              <a:ext cx="9839631" cy="4402137"/>
            </a:xfrm>
            <a:custGeom>
              <a:avLst/>
              <a:gdLst>
                <a:gd name="T0" fmla="*/ 9838706 w 9839325"/>
                <a:gd name="T1" fmla="*/ 0 h 4401820"/>
                <a:gd name="T2" fmla="*/ 0 w 9839325"/>
                <a:gd name="T3" fmla="*/ 0 h 4401820"/>
                <a:gd name="T4" fmla="*/ 0 w 9839325"/>
                <a:gd name="T5" fmla="*/ 4401205 h 4401820"/>
                <a:gd name="T6" fmla="*/ 9838706 w 9839325"/>
                <a:gd name="T7" fmla="*/ 4401205 h 4401820"/>
                <a:gd name="T8" fmla="*/ 9838706 w 9839325"/>
                <a:gd name="T9" fmla="*/ 0 h 4401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39325" h="4401820">
                  <a:moveTo>
                    <a:pt x="9838706" y="0"/>
                  </a:moveTo>
                  <a:lnTo>
                    <a:pt x="0" y="0"/>
                  </a:lnTo>
                  <a:lnTo>
                    <a:pt x="0" y="4401205"/>
                  </a:lnTo>
                  <a:lnTo>
                    <a:pt x="9838706" y="4401205"/>
                  </a:lnTo>
                  <a:lnTo>
                    <a:pt x="9838706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25214F8B-DEB9-6261-1983-CE7FF9FFDE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3538" y="152400"/>
            <a:ext cx="9421812" cy="87471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/>
              <a:t>ETAPA </a:t>
            </a:r>
            <a:r>
              <a:rPr spc="-5" dirty="0"/>
              <a:t>I</a:t>
            </a:r>
            <a:r>
              <a:rPr lang="pt-BR" spc="-5" dirty="0"/>
              <a:t>I </a:t>
            </a:r>
            <a:r>
              <a:rPr dirty="0"/>
              <a:t>–</a:t>
            </a:r>
            <a:r>
              <a:rPr lang="pt-BR" dirty="0"/>
              <a:t> </a:t>
            </a:r>
            <a:r>
              <a:rPr lang="pt-BR" spc="-5" dirty="0"/>
              <a:t>CENÁRIOS TEÓRICOS E PRÁTICOS</a:t>
            </a:r>
            <a:br>
              <a:rPr lang="pt-BR" spc="-5" dirty="0"/>
            </a:br>
            <a:r>
              <a:rPr spc="-5" dirty="0"/>
              <a:t> </a:t>
            </a:r>
          </a:p>
        </p:txBody>
      </p:sp>
      <p:grpSp>
        <p:nvGrpSpPr>
          <p:cNvPr id="12292" name="object 16">
            <a:extLst>
              <a:ext uri="{FF2B5EF4-FFF2-40B4-BE49-F238E27FC236}">
                <a16:creationId xmlns:a16="http://schemas.microsoft.com/office/drawing/2014/main" id="{0002E3A0-80DC-4301-1E33-C7F232B595A6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2294" name="object 17">
              <a:extLst>
                <a:ext uri="{FF2B5EF4-FFF2-40B4-BE49-F238E27FC236}">
                  <a16:creationId xmlns:a16="http://schemas.microsoft.com/office/drawing/2014/main" id="{7FCD6D56-ADCA-FD7B-064B-845AADE4C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object 18">
              <a:extLst>
                <a:ext uri="{FF2B5EF4-FFF2-40B4-BE49-F238E27FC236}">
                  <a16:creationId xmlns:a16="http://schemas.microsoft.com/office/drawing/2014/main" id="{5DEE395E-6601-A65B-D141-0F4A374D7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CaixaDeTexto 2">
            <a:extLst>
              <a:ext uri="{FF2B5EF4-FFF2-40B4-BE49-F238E27FC236}">
                <a16:creationId xmlns:a16="http://schemas.microsoft.com/office/drawing/2014/main" id="{CB139E06-783C-383B-1457-4AE95D8EC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1546225"/>
            <a:ext cx="9448314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Organizem-se em grupos, conforme a seguinte critério: </a:t>
            </a:r>
          </a:p>
          <a:p>
            <a:pPr algn="just" eaLnBrk="1" hangingPunct="1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1 - Ciências humanas.</a:t>
            </a: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2 - Ciências da natureza.</a:t>
            </a: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3 - Matemática.</a:t>
            </a: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4 - Língua Inglesa e Língua Portuguesa.</a:t>
            </a: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5 - Arte e Educação Física.</a:t>
            </a:r>
          </a:p>
          <a:p>
            <a:pPr algn="just" eaLnBrk="1" hangingPunct="1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pedagogos podem participar do grupo que considerarem mais apropriado.</a:t>
            </a:r>
          </a:p>
          <a:p>
            <a:pPr algn="just" eaLnBrk="1" hangingPunct="1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712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Tema do Office</vt:lpstr>
      <vt:lpstr>Office Theme</vt:lpstr>
      <vt:lpstr>Apresentação do PowerPoint</vt:lpstr>
      <vt:lpstr>GESTORES</vt:lpstr>
      <vt:lpstr>PAUTA</vt:lpstr>
      <vt:lpstr>OBJETIVO GERAL</vt:lpstr>
      <vt:lpstr>ETAPA I – CURRÍCULO - DEFINIÇÃO</vt:lpstr>
      <vt:lpstr>ETAPA I – DESENVOLVIMENTO DO CURRÍCULO NA ESCOLA  </vt:lpstr>
      <vt:lpstr>ETAPA I – ELEMENTOS DO CURRÍCULO</vt:lpstr>
      <vt:lpstr>Apresentação do PowerPoint</vt:lpstr>
      <vt:lpstr>ETAPA II – CENÁRIOS TEÓRICOS E PRÁTICOS  </vt:lpstr>
      <vt:lpstr>ETAPA II – CENÁRIOS TEÓRICOS E PRÁTICOS  </vt:lpstr>
      <vt:lpstr>INTERVALO</vt:lpstr>
      <vt:lpstr>ETAPA III – SOCIALIZAÇÃO E SISTEMATIZAÇÃO </vt:lpstr>
      <vt:lpstr>ETAPA III – SOCIALIZAÇÃO E SISTEMATIZAÇÃO </vt:lpstr>
      <vt:lpstr>ETAPA III – SOCIALIZAÇÃO E SISTEMATIZAÇÃO </vt:lpstr>
      <vt:lpstr>AVALIAÇÃO</vt:lpstr>
      <vt:lpstr>LISTA DE PRESENÇA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Carvalho Corrêa Santos</dc:creator>
  <cp:lastModifiedBy>Rafael Bastazini</cp:lastModifiedBy>
  <cp:revision>46</cp:revision>
  <dcterms:created xsi:type="dcterms:W3CDTF">2023-02-27T14:47:46Z</dcterms:created>
  <dcterms:modified xsi:type="dcterms:W3CDTF">2023-03-10T18:56:14Z</dcterms:modified>
</cp:coreProperties>
</file>